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22"/>
  </p:notesMasterIdLst>
  <p:handoutMasterIdLst>
    <p:handoutMasterId r:id="rId23"/>
  </p:handoutMasterIdLst>
  <p:sldIdLst>
    <p:sldId id="256" r:id="rId6"/>
    <p:sldId id="284" r:id="rId7"/>
    <p:sldId id="352" r:id="rId8"/>
    <p:sldId id="359" r:id="rId9"/>
    <p:sldId id="329" r:id="rId10"/>
    <p:sldId id="358" r:id="rId11"/>
    <p:sldId id="331" r:id="rId12"/>
    <p:sldId id="365" r:id="rId13"/>
    <p:sldId id="366" r:id="rId14"/>
    <p:sldId id="362" r:id="rId15"/>
    <p:sldId id="364" r:id="rId16"/>
    <p:sldId id="363" r:id="rId17"/>
    <p:sldId id="285" r:id="rId18"/>
    <p:sldId id="356" r:id="rId19"/>
    <p:sldId id="355" r:id="rId20"/>
    <p:sldId id="348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7B0"/>
    <a:srgbClr val="0A5FA1"/>
    <a:srgbClr val="2F58A9"/>
    <a:srgbClr val="2A3DA9"/>
    <a:srgbClr val="0C3AA9"/>
    <a:srgbClr val="0F41BD"/>
    <a:srgbClr val="243DCA"/>
    <a:srgbClr val="1F2ECA"/>
    <a:srgbClr val="FFD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7" autoAdjust="0"/>
    <p:restoredTop sz="94660"/>
  </p:normalViewPr>
  <p:slideViewPr>
    <p:cSldViewPr>
      <p:cViewPr>
        <p:scale>
          <a:sx n="103" d="100"/>
          <a:sy n="103" d="100"/>
        </p:scale>
        <p:origin x="948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6F4CFBD-C18D-4506-9DDF-DB806386FBC6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F63BDEA-C4A2-4297-8589-3D9261FEE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18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D39DD-5D31-4D30-82C6-1DA35239F81A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E9B5E-0762-4EF8-91C2-B80B6C5FA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3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852A6-2F3A-4DA0-8748-D3113F74942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4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EF91-43AE-4D90-A094-D9364B588914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6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EFA8-830C-43B2-B56D-0C56D0087D40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BBB92-27F8-4798-9A26-8D8E3D46AB1A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86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93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3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56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00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5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71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FB56-3975-4710-9A78-02E4619EBD2A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20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03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99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0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7E75-7314-4941-94F5-4016297FCF31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2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5B01-BDD8-4097-BE92-DC143D76081E}" type="datetime1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2312-DAA6-413C-BCE2-404B5340CE19}" type="datetime1">
              <a:rPr lang="en-US" smtClean="0"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C91-16C6-48A9-B02B-4A877D4490E8}" type="datetime1">
              <a:rPr lang="en-US" smtClean="0"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52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9EED-3C99-405C-BD95-320D2F09C6CB}" type="datetime1">
              <a:rPr lang="en-US" smtClean="0"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6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0C745-ECC5-43DD-9C5A-1C51F57E5303}" type="datetime1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9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C52F5-CC0B-4AA0-B813-CF9774E31D0C}" type="datetime1">
              <a:rPr lang="en-US" smtClean="0"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4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661D-6D76-4E10-8E0D-7E09D83D3412}" type="datetime1">
              <a:rPr lang="en-US" smtClean="0"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84BD-07A6-42D2-AC98-A7F6267E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769D2-BC31-4C4C-9A60-62163DF8AE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3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3408"/>
            <a:ext cx="9144000" cy="18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90800"/>
            <a:ext cx="316777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82296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967B0"/>
                </a:solidFill>
                <a:latin typeface="Optima"/>
                <a:cs typeface="Optima"/>
              </a:rPr>
              <a:t>Acquisition </a:t>
            </a:r>
            <a:r>
              <a:rPr lang="en-US" sz="3200" dirty="0" smtClean="0">
                <a:solidFill>
                  <a:srgbClr val="0967B0"/>
                </a:solidFill>
                <a:latin typeface="Optima"/>
                <a:cs typeface="Optima"/>
              </a:rPr>
              <a:t>of 193.47 </a:t>
            </a:r>
            <a:r>
              <a:rPr lang="en-US" sz="3200" dirty="0">
                <a:solidFill>
                  <a:srgbClr val="0967B0"/>
                </a:solidFill>
                <a:latin typeface="Optima"/>
                <a:cs typeface="Optima"/>
              </a:rPr>
              <a:t>a</a:t>
            </a:r>
            <a:r>
              <a:rPr lang="en-US" sz="3200" dirty="0" smtClean="0">
                <a:solidFill>
                  <a:srgbClr val="0967B0"/>
                </a:solidFill>
                <a:latin typeface="Optima"/>
                <a:cs typeface="Optima"/>
              </a:rPr>
              <a:t>cres at the Black Canyon Quarry and 148.02 acres of  </a:t>
            </a:r>
            <a:r>
              <a:rPr lang="en-US" sz="3200" dirty="0" err="1" smtClean="0">
                <a:solidFill>
                  <a:srgbClr val="0967B0"/>
                </a:solidFill>
                <a:latin typeface="Optima"/>
                <a:cs typeface="Optima"/>
              </a:rPr>
              <a:t>Pikeview</a:t>
            </a:r>
            <a:r>
              <a:rPr lang="en-US" sz="3200" dirty="0" smtClean="0">
                <a:solidFill>
                  <a:srgbClr val="0967B0"/>
                </a:solidFill>
                <a:latin typeface="Optima"/>
                <a:cs typeface="Optima"/>
              </a:rPr>
              <a:t> Quarry Frontage </a:t>
            </a:r>
            <a:r>
              <a:rPr lang="en-US" sz="3200" dirty="0" smtClean="0">
                <a:solidFill>
                  <a:srgbClr val="0967B0"/>
                </a:solidFill>
                <a:latin typeface="Optima"/>
                <a:cs typeface="Optima"/>
              </a:rPr>
              <a:t>Property</a:t>
            </a:r>
            <a:endParaRPr lang="en-US" sz="3200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6400800" cy="1600200"/>
          </a:xfrm>
        </p:spPr>
        <p:txBody>
          <a:bodyPr/>
          <a:lstStyle/>
          <a:p>
            <a:pPr algn="l"/>
            <a:r>
              <a:rPr lang="en-US" sz="2400" dirty="0" smtClean="0">
                <a:latin typeface="Lao UI" panose="020B0502040204020203" pitchFamily="34" charset="0"/>
                <a:cs typeface="Lao UI" panose="020B0502040204020203" pitchFamily="34" charset="0"/>
              </a:rPr>
              <a:t>TOPS Working Committee</a:t>
            </a:r>
          </a:p>
          <a:p>
            <a:pPr algn="l"/>
            <a:r>
              <a:rPr lang="en-US" sz="2400" dirty="0" smtClean="0">
                <a:latin typeface="Lao UI" panose="020B0502040204020203" pitchFamily="34" charset="0"/>
                <a:cs typeface="Lao UI" panose="020B0502040204020203" pitchFamily="34" charset="0"/>
              </a:rPr>
              <a:t>May 6, 2020</a:t>
            </a:r>
            <a:endParaRPr lang="en-US" sz="2400" dirty="0" smtClean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algn="l"/>
            <a:r>
              <a:rPr lang="en-US" sz="2400" dirty="0" smtClean="0">
                <a:latin typeface="Lao UI" panose="020B0502040204020203" pitchFamily="34" charset="0"/>
                <a:cs typeface="Lao UI" panose="020B0502040204020203" pitchFamily="34" charset="0"/>
              </a:rPr>
              <a:t>Britt Haley- TOPS Program Manager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384BD-07A6-42D2-AC98-A7F6267EBB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37" y="15920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85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8686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384BD-07A6-42D2-AC98-A7F6267EBB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37" y="15920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85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899159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-70539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8225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485C"/>
              </a:solidFill>
            </a:endParaRPr>
          </a:p>
        </p:txBody>
      </p:sp>
      <p:pic>
        <p:nvPicPr>
          <p:cNvPr id="13" name="Picture 1" descr="image0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5" y="1694201"/>
            <a:ext cx="7666667" cy="466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8881" y="6172200"/>
            <a:ext cx="44958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76200"/>
            <a:ext cx="67818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TOPS Estimated Fund Balance Summary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2019 estimated Fund Balance for the Open Space Category (unaudited/preliminary) $10,173,976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Appropriation authority for Jimmy Camp Creek parcels, $3,362,600 January 2020.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Making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estimated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Fund Balance $6,811,376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One more Jimmy Camp Creek property was authorized for purchase at a value of $241,300. making the estimated fund balance 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$6,570,076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2020 Funds previously projected for acquisition: $3,200,000.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Estimated Fund Balance including projected 2020 receipts: $9,770,076.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Phase I acquisition cost $6,243,900.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If no 2020 revenues are recognized, the remaining 2019 fund balance can accommodate this Phase I transaction. $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6,570,076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– $6,243,900. 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$326,176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remains in TOPS Open Space Fund Balance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Shows why the partnership with The Conservation Fund is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key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 numbers are unaudited and represent estimates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9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October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304800"/>
            <a:ext cx="8229601" cy="106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May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6, 2020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	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TOPS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Working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Committee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May 12, 2020	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City Council Budget Committee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May 14, 2020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Parks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, Recreation and Cultural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Services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Advisory Board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May 22, 2020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City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Council Work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Session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June 9, 2020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City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Council Regular Session</a:t>
            </a:r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June 23, 2020     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City Council Second Reading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			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Supplemental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Appropriation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599" y="304800"/>
            <a:ext cx="586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Proposed Timeline for Approvals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378464"/>
            <a:ext cx="4648200" cy="3098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273050"/>
            <a:ext cx="2667000" cy="71755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Proposed Motion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motion to recommend acquisition of 193.47 acres known as the Black Canyon Quarry parcels and acquisition of 148.02 acres in two phases from The Conservation Fund of the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Pikeview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Frontage property to include the purchase prices, the administrative settlement, real estate transaction costs and professional services fees for a total cost of $9,419,015 with revenues from the TOPS Open Space Category.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16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90999" y="202404"/>
            <a:ext cx="4648201" cy="34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85928"/>
            <a:ext cx="5105400" cy="6672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037" y="159205"/>
            <a:ext cx="76200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00485C"/>
                </a:solidFill>
              </a:rPr>
              <a:t>Overview from the Park System Master Plan</a:t>
            </a:r>
            <a:endParaRPr lang="en-US" sz="2800" dirty="0">
              <a:solidFill>
                <a:srgbClr val="00485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2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8857" y="1044161"/>
            <a:ext cx="3962400" cy="548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dirty="0" smtClean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smtClean="0">
                <a:cs typeface="Lao UI" panose="020B0502040204020203" pitchFamily="34" charset="0"/>
              </a:rPr>
              <a:t>2014 Parks System Master Plan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F</a:t>
            </a:r>
            <a:r>
              <a:rPr lang="en-US" sz="1600" dirty="0" smtClean="0">
                <a:ea typeface="Calibri"/>
              </a:rPr>
              <a:t>ill </a:t>
            </a:r>
            <a:r>
              <a:rPr lang="en-US" sz="1600" dirty="0">
                <a:ea typeface="Calibri"/>
              </a:rPr>
              <a:t>in gaps in the City of Colorado </a:t>
            </a:r>
            <a:r>
              <a:rPr lang="en-US" sz="1600" dirty="0" smtClean="0">
                <a:ea typeface="Calibri"/>
              </a:rPr>
              <a:t>Springs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Calibri"/>
              </a:rPr>
              <a:t> </a:t>
            </a:r>
            <a:r>
              <a:rPr lang="en-US" sz="1600" dirty="0" smtClean="0">
                <a:ea typeface="Calibri"/>
              </a:rPr>
              <a:t>       open </a:t>
            </a:r>
            <a:r>
              <a:rPr lang="en-US" sz="1600" dirty="0">
                <a:ea typeface="Calibri"/>
              </a:rPr>
              <a:t>space ring to create a network </a:t>
            </a:r>
            <a:endParaRPr lang="en-US" sz="1600" dirty="0" smtClean="0">
              <a:ea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ea typeface="Calibri"/>
              </a:rPr>
              <a:t>        of  lands </a:t>
            </a:r>
            <a:r>
              <a:rPr lang="en-US" sz="1600" dirty="0">
                <a:ea typeface="Calibri"/>
              </a:rPr>
              <a:t>that are interconnected for </a:t>
            </a:r>
            <a:endParaRPr lang="en-US" sz="1600" dirty="0" smtClean="0">
              <a:ea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Calibri"/>
              </a:rPr>
              <a:t> </a:t>
            </a:r>
            <a:r>
              <a:rPr lang="en-US" sz="1600" dirty="0" smtClean="0">
                <a:ea typeface="Calibri"/>
              </a:rPr>
              <a:t>       greater </a:t>
            </a:r>
            <a:r>
              <a:rPr lang="en-US" sz="1600" dirty="0">
                <a:ea typeface="Calibri"/>
              </a:rPr>
              <a:t>biodiversity, wildlife movement, </a:t>
            </a:r>
            <a:endParaRPr lang="en-US" sz="1600" dirty="0" smtClean="0">
              <a:ea typeface="Calibri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a typeface="Calibri"/>
              </a:rPr>
              <a:t> </a:t>
            </a:r>
            <a:r>
              <a:rPr lang="en-US" sz="1600" dirty="0" smtClean="0">
                <a:ea typeface="Calibri"/>
              </a:rPr>
              <a:t>       and </a:t>
            </a:r>
            <a:r>
              <a:rPr lang="en-US" sz="1600" dirty="0">
                <a:ea typeface="Calibri"/>
              </a:rPr>
              <a:t>scenic protection</a:t>
            </a:r>
            <a:r>
              <a:rPr lang="en-US" sz="1600" dirty="0" smtClean="0">
                <a:ea typeface="Calibri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 smtClean="0">
              <a:ea typeface="Calibri"/>
            </a:endParaRPr>
          </a:p>
          <a:p>
            <a:pPr>
              <a:spcBef>
                <a:spcPts val="0"/>
              </a:spcBef>
            </a:pPr>
            <a:r>
              <a:rPr lang="en-US" sz="1600" dirty="0" smtClean="0">
                <a:cs typeface="Lao UI" panose="020B0502040204020203" pitchFamily="34" charset="0"/>
              </a:rPr>
              <a:t>Identified </a:t>
            </a:r>
            <a:r>
              <a:rPr lang="en-US" sz="1600" dirty="0">
                <a:cs typeface="Lao UI" panose="020B0502040204020203" pitchFamily="34" charset="0"/>
              </a:rPr>
              <a:t>as Candidate Open </a:t>
            </a:r>
            <a:r>
              <a:rPr lang="en-US" sz="1600" dirty="0" smtClean="0">
                <a:cs typeface="Lao UI" panose="020B0502040204020203" pitchFamily="34" charset="0"/>
              </a:rPr>
              <a:t>Space</a:t>
            </a:r>
            <a:endParaRPr lang="en-US" sz="1600" dirty="0" smtClean="0">
              <a:cs typeface="Lao UI" panose="020B0502040204020203" pitchFamily="34" charset="0"/>
            </a:endParaRPr>
          </a:p>
          <a:p>
            <a:pPr>
              <a:spcBef>
                <a:spcPts val="0"/>
              </a:spcBef>
            </a:pPr>
            <a:endParaRPr lang="en-US" sz="1600" dirty="0">
              <a:cs typeface="Lao UI" panose="020B0502040204020203" pitchFamily="34" charset="0"/>
            </a:endParaRPr>
          </a:p>
          <a:p>
            <a:pPr marL="457200" indent="-457200"/>
            <a:r>
              <a:rPr lang="en-US" sz="1600" dirty="0" smtClean="0">
                <a:cs typeface="Lao UI" panose="020B0502040204020203" pitchFamily="34" charset="0"/>
              </a:rPr>
              <a:t>Natural Resource Target Areas: </a:t>
            </a:r>
            <a:r>
              <a:rPr lang="en-US" sz="1600" dirty="0" smtClean="0">
                <a:cs typeface="Lao UI" panose="020B0502040204020203" pitchFamily="34" charset="0"/>
              </a:rPr>
              <a:t>Mountain backdrop, Grasslands,</a:t>
            </a:r>
            <a:endParaRPr lang="en-US" sz="1600" dirty="0" smtClean="0">
              <a:cs typeface="Lao UI" panose="020B0502040204020203" pitchFamily="34" charset="0"/>
            </a:endParaRPr>
          </a:p>
          <a:p>
            <a:pPr marL="457200" indent="-457200"/>
            <a:endParaRPr lang="en-US" sz="1600" dirty="0" smtClean="0">
              <a:cs typeface="Lao UI" panose="020B0502040204020203" pitchFamily="34" charset="0"/>
            </a:endParaRPr>
          </a:p>
          <a:p>
            <a:pPr marL="457200" indent="-457200"/>
            <a:r>
              <a:rPr lang="en-US" sz="1600" dirty="0" smtClean="0"/>
              <a:t>Fulfills goal of achieving connectivity</a:t>
            </a:r>
          </a:p>
          <a:p>
            <a:pPr marL="0" indent="0">
              <a:buNone/>
            </a:pPr>
            <a:endParaRPr lang="en-US" sz="1600" dirty="0" smtClean="0"/>
          </a:p>
          <a:p>
            <a:pPr marL="457200" indent="-457200"/>
            <a:r>
              <a:rPr lang="en-US" sz="1600" dirty="0" smtClean="0"/>
              <a:t>Pursue opportunities for partnerships </a:t>
            </a:r>
            <a:endParaRPr lang="en-US" sz="16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112836"/>
            <a:ext cx="298753" cy="303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06" y="3149612"/>
            <a:ext cx="301785" cy="3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48000" cy="56515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Vicinity map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Two properties are proposed for acquisition from Castle Concrete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0">
              <a:spcBef>
                <a:spcPts val="0"/>
              </a:spcBef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In light blue are 148.02 acres of property between Blodgett Open Space and the Flying W Ranch purchased by Castle Concrete to buffer the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Pikeview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Quarry in purple from the developing neighborhood (Oak Valley Ranch subdivision). </a:t>
            </a:r>
          </a:p>
          <a:p>
            <a:pPr lvl="0">
              <a:spcBef>
                <a:spcPts val="0"/>
              </a:spcBef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In yellow are the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193.47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acre Black Canyon Quarry Parcels west of the Cedar Heights neighborhood and adjacent to Williams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Canyon north of State Highway 24.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03" y="-43270"/>
            <a:ext cx="5102794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692277"/>
            <a:ext cx="6705601" cy="486340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42863"/>
            <a:ext cx="5410200" cy="103965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Black Canyon Quarry Properties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endParaRPr lang="en-US" sz="1400" dirty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indent="-55563"/>
            <a:endParaRPr lang="en-US" sz="1800" dirty="0" smtClean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4191000" cy="5410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Black Canyon Quarry Parcels (appraised </a:t>
            </a: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value $ 1,712,500)</a:t>
            </a:r>
          </a:p>
          <a:p>
            <a:pPr>
              <a:spcBef>
                <a:spcPts val="0"/>
              </a:spcBef>
            </a:pPr>
            <a:endParaRPr lang="en-US"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features impressive wildlife </a:t>
            </a: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habitat,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expansive views over the City of Colorado Springs to the east and south. Looking to the west are beautiful views of Pikes Peak. </a:t>
            </a:r>
            <a:endParaRPr lang="en-US" sz="15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regional perspective, this property offers the potential to provide trail access to the Pike National Forest’s Waldo Canyon area. This area is in a planning process with the United States Forest Service to reopen to the public. </a:t>
            </a:r>
            <a:endParaRPr lang="en-US" sz="15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could be an important component to a successful reopening of Waldo Canyon for community recreation because the one trailhead for that area has been eliminated on State Highway 24 due to significant safety concerns.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143000"/>
            <a:ext cx="4165413" cy="56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1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91394"/>
            <a:ext cx="8077200" cy="57530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37" y="15920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48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1523835"/>
            <a:ext cx="9144793" cy="3810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98723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Pikeview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Frontage Property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384BD-07A6-42D2-AC98-A7F6267EBB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37" y="15920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85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79810"/>
            <a:ext cx="8534400" cy="57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/>
          <a:stretch/>
        </p:blipFill>
        <p:spPr bwMode="auto">
          <a:xfrm>
            <a:off x="0" y="0"/>
            <a:ext cx="9143999" cy="10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Pikeview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Frontage Properties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1000" y="1498646"/>
            <a:ext cx="3916808" cy="523948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Acquisition of the 148.02 acre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Pikeview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Frontage Property will require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appraised value of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$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6,660,000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from the TOPS Open Space Category. 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These acres will be acquired with the assistance of The Conservation Fund and TCF will immediately transfer the Phase I property to TOPS for a cost of $4,043,250.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Finally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TCF agreed to reduce its standard professional service fee from 5% to 1.5% of the total value of the Phase I Frontage Property purchase which is approximately $60,650.00. For the Phase II acquisition of the Frontage Property the standard 5% will apply and that equals approximately $130,865.00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Phase I acquisition total cost   $4,103,900</a:t>
            </a: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Phase II acquisition total cost  $3,175,115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384BD-07A6-42D2-AC98-A7F6267EBB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37" y="15920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485C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344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4A83B62481624D8F14E43F83D54A10" ma:contentTypeVersion="0" ma:contentTypeDescription="Create a new document." ma:contentTypeScope="" ma:versionID="1d529d5fcf35f5088dfff3e64aa12eb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A5473F71-CBA6-4D86-939D-3E5072729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09ADDA5-1C1C-4BEC-90F0-87A769D671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E2A79A-AC68-43C3-B262-F805BE351588}">
  <ds:schemaRefs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26325</TotalTime>
  <Words>668</Words>
  <Application>Microsoft Office PowerPoint</Application>
  <PresentationFormat>On-screen Show (4:3)</PresentationFormat>
  <Paragraphs>87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Courier New</vt:lpstr>
      <vt:lpstr>Lao UI</vt:lpstr>
      <vt:lpstr>Optima</vt:lpstr>
      <vt:lpstr>Times New Roman</vt:lpstr>
      <vt:lpstr>Office Theme</vt:lpstr>
      <vt:lpstr>1_Office Theme</vt:lpstr>
      <vt:lpstr>Acquisition of 193.47 acres at the Black Canyon Quarry and 148.02 acres of  Pikeview Quarry Frontage Property</vt:lpstr>
      <vt:lpstr>Overview from the Park System Master Plan</vt:lpstr>
      <vt:lpstr>Vicinity map</vt:lpstr>
      <vt:lpstr>PowerPoint Presentation</vt:lpstr>
      <vt:lpstr>Black Canyon Quarry Properties</vt:lpstr>
      <vt:lpstr>PowerPoint Presentation</vt:lpstr>
      <vt:lpstr>PowerPoint Presentation</vt:lpstr>
      <vt:lpstr>PowerPoint Presentation</vt:lpstr>
      <vt:lpstr>Pikeview Frontage Properties</vt:lpstr>
      <vt:lpstr>PowerPoint Presentation</vt:lpstr>
      <vt:lpstr>PowerPoint Presentation</vt:lpstr>
      <vt:lpstr>PowerPoint Presentation</vt:lpstr>
      <vt:lpstr>PowerPoint Presentation</vt:lpstr>
      <vt:lpstr>TOPS Estimated Fund Balance Summary</vt:lpstr>
      <vt:lpstr>October </vt:lpstr>
      <vt:lpstr>Proposed Motion</vt:lpstr>
    </vt:vector>
  </TitlesOfParts>
  <Company>City of Colorado Springs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Fabos, Jamie</dc:creator>
  <cp:lastModifiedBy>Haley, Britt I</cp:lastModifiedBy>
  <cp:revision>198</cp:revision>
  <cp:lastPrinted>2018-04-20T19:35:08Z</cp:lastPrinted>
  <dcterms:created xsi:type="dcterms:W3CDTF">2016-02-17T18:13:51Z</dcterms:created>
  <dcterms:modified xsi:type="dcterms:W3CDTF">2020-05-06T03:19:51Z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0x010100B34A83B62481624D8F14E43F83D54A10</vt:lpwstr>
  </property>
</Properties>
</file>