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3" r:id="rId3"/>
    <p:sldId id="271" r:id="rId4"/>
    <p:sldId id="257" r:id="rId5"/>
    <p:sldId id="266" r:id="rId6"/>
    <p:sldId id="340" r:id="rId7"/>
    <p:sldId id="258" r:id="rId8"/>
    <p:sldId id="259" r:id="rId9"/>
    <p:sldId id="276" r:id="rId10"/>
    <p:sldId id="260" r:id="rId11"/>
    <p:sldId id="262" r:id="rId12"/>
    <p:sldId id="261" r:id="rId13"/>
    <p:sldId id="338" r:id="rId14"/>
    <p:sldId id="344" r:id="rId15"/>
    <p:sldId id="264" r:id="rId16"/>
    <p:sldId id="263" r:id="rId17"/>
    <p:sldId id="342" r:id="rId18"/>
    <p:sldId id="337" r:id="rId19"/>
    <p:sldId id="335" r:id="rId20"/>
    <p:sldId id="346" r:id="rId21"/>
    <p:sldId id="267" r:id="rId2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4660"/>
  </p:normalViewPr>
  <p:slideViewPr>
    <p:cSldViewPr>
      <p:cViewPr varScale="1">
        <p:scale>
          <a:sx n="108" d="100"/>
          <a:sy n="108" d="100"/>
        </p:scale>
        <p:origin x="183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7CC5542-E3F2-4EEC-AD5C-49502DE5E40A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09AC2B6-E917-4292-AE7C-63EFF1621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5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AC2B6-E917-4292-AE7C-63EFF16216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4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5550"/>
            <a:ext cx="9144000" cy="180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67025"/>
            <a:ext cx="316777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4876800" cy="2209800"/>
          </a:xfrm>
        </p:spPr>
        <p:txBody>
          <a:bodyPr>
            <a:normAutofit fontScale="85000" lnSpcReduction="10000"/>
          </a:bodyPr>
          <a:lstStyle>
            <a:lvl1pPr marL="0" indent="0">
              <a:buNone/>
              <a:defRPr baseline="0"/>
            </a:lvl1pPr>
          </a:lstStyle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algn="l"/>
            <a:r>
              <a:rPr lang="en-US" sz="2600" b="1" dirty="0">
                <a:solidFill>
                  <a:schemeClr val="tx1"/>
                </a:solidFill>
              </a:rPr>
              <a:t>Robin Allen, P.E.</a:t>
            </a:r>
          </a:p>
          <a:p>
            <a:pPr algn="l"/>
            <a:r>
              <a:rPr lang="en-US" sz="2600" b="1" dirty="0">
                <a:solidFill>
                  <a:schemeClr val="tx1"/>
                </a:solidFill>
              </a:rPr>
              <a:t>City Engineering</a:t>
            </a:r>
          </a:p>
          <a:p>
            <a:pPr algn="l"/>
            <a:endParaRPr lang="en-US" sz="2600" b="1" dirty="0">
              <a:solidFill>
                <a:schemeClr val="tx1"/>
              </a:solidFill>
            </a:endParaRPr>
          </a:p>
          <a:p>
            <a:pPr algn="l"/>
            <a:r>
              <a:rPr lang="en-US" sz="2600" b="1" dirty="0">
                <a:solidFill>
                  <a:schemeClr val="tx1"/>
                </a:solidFill>
              </a:rPr>
              <a:t>January 10, 2019</a:t>
            </a:r>
          </a:p>
          <a:p>
            <a:pPr algn="l"/>
            <a:endParaRPr lang="en-US" sz="2800" dirty="0"/>
          </a:p>
          <a:p>
            <a:pPr algn="l"/>
            <a:endParaRPr lang="en-US" sz="28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79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2DE-0A7D-4D13-98C3-77BDFC79DCD0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E6C9-A802-4579-81FD-029640F1B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1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2DE-0A7D-4D13-98C3-77BDFC79DCD0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E6C9-A802-4579-81FD-029640F1B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9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2DE-0A7D-4D13-98C3-77BDFC79DCD0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E6C9-A802-4579-81FD-029640F1B8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2287621" y="45720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30</a:t>
            </a:r>
            <a:r>
              <a:rPr lang="en-US" sz="3600" b="1" baseline="30000" dirty="0">
                <a:solidFill>
                  <a:schemeClr val="bg1"/>
                </a:solidFill>
              </a:rPr>
              <a:t>th</a:t>
            </a:r>
            <a:r>
              <a:rPr lang="en-US" sz="3600" b="1" dirty="0">
                <a:solidFill>
                  <a:schemeClr val="bg1"/>
                </a:solidFill>
              </a:rPr>
              <a:t> Street Corridor</a:t>
            </a:r>
          </a:p>
        </p:txBody>
      </p:sp>
    </p:spTree>
    <p:extLst>
      <p:ext uri="{BB962C8B-B14F-4D97-AF65-F5344CB8AC3E}">
        <p14:creationId xmlns:p14="http://schemas.microsoft.com/office/powerpoint/2010/main" val="391358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2DE-0A7D-4D13-98C3-77BDFC79DCD0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E6C9-A802-4579-81FD-029640F1B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7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2DE-0A7D-4D13-98C3-77BDFC79DCD0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E6C9-A802-4579-81FD-029640F1B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0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2DE-0A7D-4D13-98C3-77BDFC79DCD0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E6C9-A802-4579-81FD-029640F1B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6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2DE-0A7D-4D13-98C3-77BDFC79DCD0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E6C9-A802-4579-81FD-029640F1B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0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2DE-0A7D-4D13-98C3-77BDFC79DCD0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E6C9-A802-4579-81FD-029640F1B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3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2DE-0A7D-4D13-98C3-77BDFC79DCD0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E6C9-A802-4579-81FD-029640F1B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8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A2DE-0A7D-4D13-98C3-77BDFC79DCD0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3E6C9-A802-4579-81FD-029640F1B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0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A2DE-0A7D-4D13-98C3-77BDFC79DCD0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3E6C9-A802-4579-81FD-029640F1B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9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oradosprings.gov/30thStreet" TargetMode="External"/><Relationship Id="rId7" Type="http://schemas.openxmlformats.org/officeDocument/2006/relationships/hyperlink" Target="mailto:lisa@bachmanpr.com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teve.murray@fhueng.com" TargetMode="External"/><Relationship Id="rId5" Type="http://schemas.openxmlformats.org/officeDocument/2006/relationships/hyperlink" Target="mailto:roallen@springsgov.com" TargetMode="External"/><Relationship Id="rId4" Type="http://schemas.openxmlformats.org/officeDocument/2006/relationships/hyperlink" Target="https://coloradosprings.gov/public-works/page/30th-street-corridor-developmen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coloradosprings.gov/public-works/page/30th-street-corridor-developmen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52600" y="1282005"/>
            <a:ext cx="5410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30</a:t>
            </a:r>
            <a:r>
              <a:rPr lang="en-US" sz="44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Street Corridor</a:t>
            </a:r>
          </a:p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(Mesa to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Fontanero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3324761"/>
            <a:ext cx="327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Robin Allen, P.E.</a:t>
            </a:r>
          </a:p>
          <a:p>
            <a:r>
              <a:rPr lang="en-US" sz="2000" b="1" dirty="0"/>
              <a:t>City Engineering</a:t>
            </a:r>
          </a:p>
          <a:p>
            <a:endParaRPr lang="en-US" sz="2000" b="1" dirty="0"/>
          </a:p>
          <a:p>
            <a:r>
              <a:rPr lang="en-US" sz="2000" b="1" dirty="0"/>
              <a:t>October 09, 2019 </a:t>
            </a:r>
          </a:p>
        </p:txBody>
      </p:sp>
    </p:spTree>
    <p:extLst>
      <p:ext uri="{BB962C8B-B14F-4D97-AF65-F5344CB8AC3E}">
        <p14:creationId xmlns:p14="http://schemas.microsoft.com/office/powerpoint/2010/main" val="195120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9A2945-9CC1-4C2A-89B7-996874506D0A}"/>
              </a:ext>
            </a:extLst>
          </p:cNvPr>
          <p:cNvSpPr txBox="1"/>
          <p:nvPr/>
        </p:nvSpPr>
        <p:spPr>
          <a:xfrm>
            <a:off x="304801" y="1413808"/>
            <a:ext cx="365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b="1" u="sng" dirty="0">
                <a:cs typeface="Arial" panose="020B0604020202020204" pitchFamily="34" charset="0"/>
              </a:rPr>
              <a:t>Soldier Pile Walls</a:t>
            </a:r>
          </a:p>
          <a:p>
            <a:pPr>
              <a:buClr>
                <a:srgbClr val="FF0000"/>
              </a:buClr>
            </a:pPr>
            <a:r>
              <a:rPr lang="en-US" sz="2200" dirty="0">
                <a:cs typeface="Arial" panose="020B0604020202020204" pitchFamily="34" charset="0"/>
              </a:rPr>
              <a:t>- Minimal foot print</a:t>
            </a:r>
          </a:p>
          <a:p>
            <a:pPr>
              <a:buClr>
                <a:srgbClr val="FF0000"/>
              </a:buClr>
            </a:pPr>
            <a:r>
              <a:rPr lang="en-US" sz="2200" dirty="0">
                <a:cs typeface="Arial" panose="020B0604020202020204" pitchFamily="34" charset="0"/>
              </a:rPr>
              <a:t>- Versatile for both cut and fill</a:t>
            </a:r>
          </a:p>
          <a:p>
            <a:pPr>
              <a:buClr>
                <a:srgbClr val="FF0000"/>
              </a:buClr>
            </a:pPr>
            <a:r>
              <a:rPr lang="en-US" sz="2200" dirty="0">
                <a:cs typeface="Arial" panose="020B0604020202020204" pitchFamily="34" charset="0"/>
              </a:rPr>
              <a:t>- Highly Customizable</a:t>
            </a:r>
          </a:p>
          <a:p>
            <a:pPr>
              <a:buClr>
                <a:srgbClr val="FF0000"/>
              </a:buClr>
            </a:pPr>
            <a:r>
              <a:rPr lang="en-US" sz="2200" dirty="0">
                <a:cs typeface="Arial" panose="020B0604020202020204" pitchFamily="34" charset="0"/>
              </a:rPr>
              <a:t>- Proven performance history</a:t>
            </a:r>
          </a:p>
        </p:txBody>
      </p:sp>
      <p:pic>
        <p:nvPicPr>
          <p:cNvPr id="5" name="Picture 4" descr="A narrow road&#10;&#10;Description automatically generated">
            <a:extLst>
              <a:ext uri="{FF2B5EF4-FFF2-40B4-BE49-F238E27FC236}">
                <a16:creationId xmlns:a16="http://schemas.microsoft.com/office/drawing/2014/main" id="{3D6ECC24-0C93-467B-AC50-BB2053BB4D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8600" y="1554480"/>
            <a:ext cx="50292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8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066801" y="1154202"/>
            <a:ext cx="7010399" cy="979398"/>
          </a:xfrm>
        </p:spPr>
        <p:txBody>
          <a:bodyPr>
            <a:normAutofit/>
          </a:bodyPr>
          <a:lstStyle/>
          <a:p>
            <a:r>
              <a:rPr lang="en-US" sz="3600" dirty="0"/>
              <a:t>Traffic Safety and Congestion</a:t>
            </a:r>
          </a:p>
        </p:txBody>
      </p:sp>
      <p:pic>
        <p:nvPicPr>
          <p:cNvPr id="4098" name="Picture 2" descr="\\Dpoc-adssfs02p\Projects\_2016 Projects\2016-102 30th Street Fontanero to Mesa\public meeting docs\image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968"/>
          <a:stretch/>
        </p:blipFill>
        <p:spPr bwMode="auto">
          <a:xfrm>
            <a:off x="1218352" y="1987550"/>
            <a:ext cx="6706448" cy="50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981200"/>
            <a:ext cx="2590800" cy="10668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u="sng" dirty="0">
                <a:solidFill>
                  <a:schemeClr val="tx2">
                    <a:lumMod val="75000"/>
                  </a:schemeClr>
                </a:solidFill>
              </a:rPr>
              <a:t>Issues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- Operations / congestion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- Sense of arrival</a:t>
            </a:r>
          </a:p>
        </p:txBody>
      </p:sp>
    </p:spTree>
    <p:extLst>
      <p:ext uri="{BB962C8B-B14F-4D97-AF65-F5344CB8AC3E}">
        <p14:creationId xmlns:p14="http://schemas.microsoft.com/office/powerpoint/2010/main" val="289572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228600" y="1371600"/>
            <a:ext cx="8534400" cy="770253"/>
          </a:xfrm>
        </p:spPr>
        <p:txBody>
          <a:bodyPr>
            <a:normAutofit fontScale="90000"/>
          </a:bodyPr>
          <a:lstStyle/>
          <a:p>
            <a:r>
              <a:rPr lang="en-US" sz="3600" b="1" u="sng" dirty="0"/>
              <a:t>Preliminary Roundabout Design at Gateway Road</a:t>
            </a:r>
          </a:p>
        </p:txBody>
      </p:sp>
      <p:pic>
        <p:nvPicPr>
          <p:cNvPr id="5" name="Picture 4" descr="A picture containing nature, grass&#10;&#10;Description generated with high confidence">
            <a:extLst>
              <a:ext uri="{FF2B5EF4-FFF2-40B4-BE49-F238E27FC236}">
                <a16:creationId xmlns:a16="http://schemas.microsoft.com/office/drawing/2014/main" id="{9374259C-89CC-4364-970F-7B32161922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1981200"/>
            <a:ext cx="5781583" cy="4941055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FEB927A-F07F-45D2-AC5C-812B18FCE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1" y="2218053"/>
            <a:ext cx="3124200" cy="4447712"/>
          </a:xfrm>
          <a:noFill/>
        </p:spPr>
        <p:txBody>
          <a:bodyPr>
            <a:normAutofit/>
          </a:bodyPr>
          <a:lstStyle/>
          <a:p>
            <a:pPr marL="171450" indent="-171450" defTabSz="685800">
              <a:lnSpc>
                <a:spcPct val="100000"/>
              </a:lnSpc>
              <a:spcBef>
                <a:spcPts val="375"/>
              </a:spcBef>
              <a:buClr>
                <a:srgbClr val="086199"/>
              </a:buClr>
              <a:buFont typeface="Arial" charset="0"/>
              <a:buChar char="•"/>
            </a:pPr>
            <a:r>
              <a:rPr lang="en-US" sz="2000" dirty="0">
                <a:latin typeface="+mn-lt"/>
                <a:ea typeface="+mn-ea"/>
                <a:cs typeface="Arial" panose="020B0604020202020204" pitchFamily="34" charset="0"/>
              </a:rPr>
              <a:t>Provides opportunity for gateway feature</a:t>
            </a:r>
          </a:p>
          <a:p>
            <a:pPr marL="171450" indent="-171450" defTabSz="685800">
              <a:lnSpc>
                <a:spcPct val="100000"/>
              </a:lnSpc>
              <a:spcBef>
                <a:spcPts val="375"/>
              </a:spcBef>
              <a:buClr>
                <a:srgbClr val="086199"/>
              </a:buClr>
              <a:buFont typeface="Arial" charset="0"/>
              <a:buChar char="•"/>
            </a:pPr>
            <a:r>
              <a:rPr lang="en-US" sz="2000" dirty="0">
                <a:latin typeface="+mn-lt"/>
                <a:ea typeface="+mn-ea"/>
                <a:cs typeface="Arial" panose="020B0604020202020204" pitchFamily="34" charset="0"/>
              </a:rPr>
              <a:t>Reduce pollution and fuel use due to fewer stops and hard accelerations</a:t>
            </a:r>
          </a:p>
          <a:p>
            <a:pPr marL="171450" indent="-171450" defTabSz="685800">
              <a:lnSpc>
                <a:spcPct val="100000"/>
              </a:lnSpc>
              <a:spcBef>
                <a:spcPts val="375"/>
              </a:spcBef>
              <a:buClr>
                <a:srgbClr val="086199"/>
              </a:buClr>
              <a:buFont typeface="Arial" charset="0"/>
              <a:buChar char="•"/>
            </a:pPr>
            <a:r>
              <a:rPr lang="en-US" sz="2000" dirty="0">
                <a:latin typeface="+mn-lt"/>
                <a:ea typeface="+mn-ea"/>
                <a:cs typeface="Arial" panose="020B0604020202020204" pitchFamily="34" charset="0"/>
              </a:rPr>
              <a:t>No signal equipment to power </a:t>
            </a:r>
            <a:r>
              <a:rPr lang="en-US" sz="2000">
                <a:latin typeface="+mn-lt"/>
                <a:ea typeface="+mn-ea"/>
                <a:cs typeface="Arial" panose="020B0604020202020204" pitchFamily="34" charset="0"/>
              </a:rPr>
              <a:t>or maintain</a:t>
            </a:r>
            <a:endParaRPr lang="en-US" sz="2000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F870E9C-E19F-48BA-AD90-2E19B680873A}"/>
              </a:ext>
            </a:extLst>
          </p:cNvPr>
          <p:cNvSpPr/>
          <p:nvPr/>
        </p:nvSpPr>
        <p:spPr>
          <a:xfrm>
            <a:off x="3048000" y="3214687"/>
            <a:ext cx="204787" cy="57156"/>
          </a:xfrm>
          <a:custGeom>
            <a:avLst/>
            <a:gdLst>
              <a:gd name="connsiteX0" fmla="*/ 83343 w 216693"/>
              <a:gd name="connsiteY0" fmla="*/ 233363 h 233363"/>
              <a:gd name="connsiteX1" fmla="*/ 114300 w 216693"/>
              <a:gd name="connsiteY1" fmla="*/ 211931 h 233363"/>
              <a:gd name="connsiteX2" fmla="*/ 126206 w 216693"/>
              <a:gd name="connsiteY2" fmla="*/ 202406 h 233363"/>
              <a:gd name="connsiteX3" fmla="*/ 130968 w 216693"/>
              <a:gd name="connsiteY3" fmla="*/ 195263 h 233363"/>
              <a:gd name="connsiteX4" fmla="*/ 138112 w 216693"/>
              <a:gd name="connsiteY4" fmla="*/ 192881 h 233363"/>
              <a:gd name="connsiteX5" fmla="*/ 152400 w 216693"/>
              <a:gd name="connsiteY5" fmla="*/ 183356 h 233363"/>
              <a:gd name="connsiteX6" fmla="*/ 159543 w 216693"/>
              <a:gd name="connsiteY6" fmla="*/ 180975 h 233363"/>
              <a:gd name="connsiteX7" fmla="*/ 173831 w 216693"/>
              <a:gd name="connsiteY7" fmla="*/ 171450 h 233363"/>
              <a:gd name="connsiteX8" fmla="*/ 178593 w 216693"/>
              <a:gd name="connsiteY8" fmla="*/ 164306 h 233363"/>
              <a:gd name="connsiteX9" fmla="*/ 185737 w 216693"/>
              <a:gd name="connsiteY9" fmla="*/ 161925 h 233363"/>
              <a:gd name="connsiteX10" fmla="*/ 180975 w 216693"/>
              <a:gd name="connsiteY10" fmla="*/ 154781 h 233363"/>
              <a:gd name="connsiteX11" fmla="*/ 166687 w 216693"/>
              <a:gd name="connsiteY11" fmla="*/ 150019 h 233363"/>
              <a:gd name="connsiteX12" fmla="*/ 152400 w 216693"/>
              <a:gd name="connsiteY12" fmla="*/ 145256 h 233363"/>
              <a:gd name="connsiteX13" fmla="*/ 130968 w 216693"/>
              <a:gd name="connsiteY13" fmla="*/ 138113 h 233363"/>
              <a:gd name="connsiteX14" fmla="*/ 123825 w 216693"/>
              <a:gd name="connsiteY14" fmla="*/ 135731 h 233363"/>
              <a:gd name="connsiteX15" fmla="*/ 116681 w 216693"/>
              <a:gd name="connsiteY15" fmla="*/ 133350 h 233363"/>
              <a:gd name="connsiteX16" fmla="*/ 102393 w 216693"/>
              <a:gd name="connsiteY16" fmla="*/ 126206 h 233363"/>
              <a:gd name="connsiteX17" fmla="*/ 90487 w 216693"/>
              <a:gd name="connsiteY17" fmla="*/ 123825 h 233363"/>
              <a:gd name="connsiteX18" fmla="*/ 71437 w 216693"/>
              <a:gd name="connsiteY18" fmla="*/ 119063 h 233363"/>
              <a:gd name="connsiteX19" fmla="*/ 59531 w 216693"/>
              <a:gd name="connsiteY19" fmla="*/ 116681 h 233363"/>
              <a:gd name="connsiteX20" fmla="*/ 45243 w 216693"/>
              <a:gd name="connsiteY20" fmla="*/ 111919 h 233363"/>
              <a:gd name="connsiteX21" fmla="*/ 30956 w 216693"/>
              <a:gd name="connsiteY21" fmla="*/ 107156 h 233363"/>
              <a:gd name="connsiteX22" fmla="*/ 23812 w 216693"/>
              <a:gd name="connsiteY22" fmla="*/ 102394 h 233363"/>
              <a:gd name="connsiteX23" fmla="*/ 0 w 216693"/>
              <a:gd name="connsiteY23" fmla="*/ 97631 h 233363"/>
              <a:gd name="connsiteX24" fmla="*/ 7143 w 216693"/>
              <a:gd name="connsiteY24" fmla="*/ 95250 h 233363"/>
              <a:gd name="connsiteX25" fmla="*/ 26193 w 216693"/>
              <a:gd name="connsiteY25" fmla="*/ 90488 h 233363"/>
              <a:gd name="connsiteX26" fmla="*/ 40481 w 216693"/>
              <a:gd name="connsiteY26" fmla="*/ 85725 h 233363"/>
              <a:gd name="connsiteX27" fmla="*/ 47625 w 216693"/>
              <a:gd name="connsiteY27" fmla="*/ 83344 h 233363"/>
              <a:gd name="connsiteX28" fmla="*/ 52387 w 216693"/>
              <a:gd name="connsiteY28" fmla="*/ 76200 h 233363"/>
              <a:gd name="connsiteX29" fmla="*/ 59531 w 216693"/>
              <a:gd name="connsiteY29" fmla="*/ 73819 h 233363"/>
              <a:gd name="connsiteX30" fmla="*/ 66675 w 216693"/>
              <a:gd name="connsiteY30" fmla="*/ 69056 h 233363"/>
              <a:gd name="connsiteX31" fmla="*/ 88106 w 216693"/>
              <a:gd name="connsiteY31" fmla="*/ 61913 h 233363"/>
              <a:gd name="connsiteX32" fmla="*/ 95250 w 216693"/>
              <a:gd name="connsiteY32" fmla="*/ 59531 h 233363"/>
              <a:gd name="connsiteX33" fmla="*/ 102393 w 216693"/>
              <a:gd name="connsiteY33" fmla="*/ 57150 h 233363"/>
              <a:gd name="connsiteX34" fmla="*/ 109537 w 216693"/>
              <a:gd name="connsiteY34" fmla="*/ 52388 h 233363"/>
              <a:gd name="connsiteX35" fmla="*/ 130968 w 216693"/>
              <a:gd name="connsiteY35" fmla="*/ 45244 h 233363"/>
              <a:gd name="connsiteX36" fmla="*/ 138112 w 216693"/>
              <a:gd name="connsiteY36" fmla="*/ 42863 h 233363"/>
              <a:gd name="connsiteX37" fmla="*/ 145256 w 216693"/>
              <a:gd name="connsiteY37" fmla="*/ 38100 h 233363"/>
              <a:gd name="connsiteX38" fmla="*/ 152400 w 216693"/>
              <a:gd name="connsiteY38" fmla="*/ 35719 h 233363"/>
              <a:gd name="connsiteX39" fmla="*/ 166687 w 216693"/>
              <a:gd name="connsiteY39" fmla="*/ 26194 h 233363"/>
              <a:gd name="connsiteX40" fmla="*/ 173831 w 216693"/>
              <a:gd name="connsiteY40" fmla="*/ 21431 h 233363"/>
              <a:gd name="connsiteX41" fmla="*/ 188118 w 216693"/>
              <a:gd name="connsiteY41" fmla="*/ 16669 h 233363"/>
              <a:gd name="connsiteX42" fmla="*/ 195262 w 216693"/>
              <a:gd name="connsiteY42" fmla="*/ 11906 h 233363"/>
              <a:gd name="connsiteX43" fmla="*/ 202406 w 216693"/>
              <a:gd name="connsiteY43" fmla="*/ 9525 h 233363"/>
              <a:gd name="connsiteX44" fmla="*/ 216693 w 216693"/>
              <a:gd name="connsiteY44" fmla="*/ 0 h 23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16693" h="233363">
                <a:moveTo>
                  <a:pt x="83343" y="233363"/>
                </a:moveTo>
                <a:cubicBezTo>
                  <a:pt x="93662" y="226219"/>
                  <a:pt x="107338" y="222374"/>
                  <a:pt x="114300" y="211931"/>
                </a:cubicBezTo>
                <a:cubicBezTo>
                  <a:pt x="120454" y="202699"/>
                  <a:pt x="116347" y="205693"/>
                  <a:pt x="126206" y="202406"/>
                </a:cubicBezTo>
                <a:cubicBezTo>
                  <a:pt x="127793" y="200025"/>
                  <a:pt x="128733" y="197051"/>
                  <a:pt x="130968" y="195263"/>
                </a:cubicBezTo>
                <a:cubicBezTo>
                  <a:pt x="132928" y="193695"/>
                  <a:pt x="135918" y="194100"/>
                  <a:pt x="138112" y="192881"/>
                </a:cubicBezTo>
                <a:cubicBezTo>
                  <a:pt x="143116" y="190101"/>
                  <a:pt x="146970" y="185166"/>
                  <a:pt x="152400" y="183356"/>
                </a:cubicBezTo>
                <a:cubicBezTo>
                  <a:pt x="154781" y="182562"/>
                  <a:pt x="157349" y="182194"/>
                  <a:pt x="159543" y="180975"/>
                </a:cubicBezTo>
                <a:cubicBezTo>
                  <a:pt x="164547" y="178195"/>
                  <a:pt x="173831" y="171450"/>
                  <a:pt x="173831" y="171450"/>
                </a:cubicBezTo>
                <a:cubicBezTo>
                  <a:pt x="175418" y="169069"/>
                  <a:pt x="176358" y="166094"/>
                  <a:pt x="178593" y="164306"/>
                </a:cubicBezTo>
                <a:cubicBezTo>
                  <a:pt x="180553" y="162738"/>
                  <a:pt x="185128" y="164360"/>
                  <a:pt x="185737" y="161925"/>
                </a:cubicBezTo>
                <a:cubicBezTo>
                  <a:pt x="186431" y="159149"/>
                  <a:pt x="183402" y="156298"/>
                  <a:pt x="180975" y="154781"/>
                </a:cubicBezTo>
                <a:cubicBezTo>
                  <a:pt x="176718" y="152120"/>
                  <a:pt x="171450" y="151606"/>
                  <a:pt x="166687" y="150019"/>
                </a:cubicBezTo>
                <a:lnTo>
                  <a:pt x="152400" y="145256"/>
                </a:lnTo>
                <a:lnTo>
                  <a:pt x="130968" y="138113"/>
                </a:lnTo>
                <a:lnTo>
                  <a:pt x="123825" y="135731"/>
                </a:lnTo>
                <a:cubicBezTo>
                  <a:pt x="121444" y="134937"/>
                  <a:pt x="118770" y="134742"/>
                  <a:pt x="116681" y="133350"/>
                </a:cubicBezTo>
                <a:cubicBezTo>
                  <a:pt x="109699" y="128696"/>
                  <a:pt x="110278" y="128177"/>
                  <a:pt x="102393" y="126206"/>
                </a:cubicBezTo>
                <a:cubicBezTo>
                  <a:pt x="98467" y="125224"/>
                  <a:pt x="94431" y="124735"/>
                  <a:pt x="90487" y="123825"/>
                </a:cubicBezTo>
                <a:cubicBezTo>
                  <a:pt x="84109" y="122353"/>
                  <a:pt x="77855" y="120347"/>
                  <a:pt x="71437" y="119063"/>
                </a:cubicBezTo>
                <a:cubicBezTo>
                  <a:pt x="67468" y="118269"/>
                  <a:pt x="63436" y="117746"/>
                  <a:pt x="59531" y="116681"/>
                </a:cubicBezTo>
                <a:cubicBezTo>
                  <a:pt x="54688" y="115360"/>
                  <a:pt x="50006" y="113506"/>
                  <a:pt x="45243" y="111919"/>
                </a:cubicBezTo>
                <a:cubicBezTo>
                  <a:pt x="45239" y="111918"/>
                  <a:pt x="30959" y="107158"/>
                  <a:pt x="30956" y="107156"/>
                </a:cubicBezTo>
                <a:cubicBezTo>
                  <a:pt x="28575" y="105569"/>
                  <a:pt x="26547" y="103236"/>
                  <a:pt x="23812" y="102394"/>
                </a:cubicBezTo>
                <a:cubicBezTo>
                  <a:pt x="16075" y="100013"/>
                  <a:pt x="0" y="97631"/>
                  <a:pt x="0" y="97631"/>
                </a:cubicBezTo>
                <a:cubicBezTo>
                  <a:pt x="2381" y="96837"/>
                  <a:pt x="4722" y="95910"/>
                  <a:pt x="7143" y="95250"/>
                </a:cubicBezTo>
                <a:cubicBezTo>
                  <a:pt x="13458" y="93528"/>
                  <a:pt x="19984" y="92558"/>
                  <a:pt x="26193" y="90488"/>
                </a:cubicBezTo>
                <a:lnTo>
                  <a:pt x="40481" y="85725"/>
                </a:lnTo>
                <a:lnTo>
                  <a:pt x="47625" y="83344"/>
                </a:lnTo>
                <a:cubicBezTo>
                  <a:pt x="49212" y="80963"/>
                  <a:pt x="50152" y="77988"/>
                  <a:pt x="52387" y="76200"/>
                </a:cubicBezTo>
                <a:cubicBezTo>
                  <a:pt x="54347" y="74632"/>
                  <a:pt x="57286" y="74942"/>
                  <a:pt x="59531" y="73819"/>
                </a:cubicBezTo>
                <a:cubicBezTo>
                  <a:pt x="62091" y="72539"/>
                  <a:pt x="64060" y="70218"/>
                  <a:pt x="66675" y="69056"/>
                </a:cubicBezTo>
                <a:cubicBezTo>
                  <a:pt x="66683" y="69052"/>
                  <a:pt x="84530" y="63105"/>
                  <a:pt x="88106" y="61913"/>
                </a:cubicBezTo>
                <a:lnTo>
                  <a:pt x="95250" y="59531"/>
                </a:lnTo>
                <a:cubicBezTo>
                  <a:pt x="97631" y="58737"/>
                  <a:pt x="100305" y="58542"/>
                  <a:pt x="102393" y="57150"/>
                </a:cubicBezTo>
                <a:cubicBezTo>
                  <a:pt x="104774" y="55563"/>
                  <a:pt x="106922" y="53550"/>
                  <a:pt x="109537" y="52388"/>
                </a:cubicBezTo>
                <a:cubicBezTo>
                  <a:pt x="109539" y="52387"/>
                  <a:pt x="127395" y="46435"/>
                  <a:pt x="130968" y="45244"/>
                </a:cubicBezTo>
                <a:lnTo>
                  <a:pt x="138112" y="42863"/>
                </a:lnTo>
                <a:cubicBezTo>
                  <a:pt x="140493" y="41275"/>
                  <a:pt x="142696" y="39380"/>
                  <a:pt x="145256" y="38100"/>
                </a:cubicBezTo>
                <a:cubicBezTo>
                  <a:pt x="147501" y="36977"/>
                  <a:pt x="150311" y="37111"/>
                  <a:pt x="152400" y="35719"/>
                </a:cubicBezTo>
                <a:cubicBezTo>
                  <a:pt x="170237" y="23827"/>
                  <a:pt x="149700" y="31856"/>
                  <a:pt x="166687" y="26194"/>
                </a:cubicBezTo>
                <a:cubicBezTo>
                  <a:pt x="169068" y="24606"/>
                  <a:pt x="171216" y="22593"/>
                  <a:pt x="173831" y="21431"/>
                </a:cubicBezTo>
                <a:cubicBezTo>
                  <a:pt x="178418" y="19392"/>
                  <a:pt x="188118" y="16669"/>
                  <a:pt x="188118" y="16669"/>
                </a:cubicBezTo>
                <a:cubicBezTo>
                  <a:pt x="190499" y="15081"/>
                  <a:pt x="192702" y="13186"/>
                  <a:pt x="195262" y="11906"/>
                </a:cubicBezTo>
                <a:cubicBezTo>
                  <a:pt x="197507" y="10783"/>
                  <a:pt x="200212" y="10744"/>
                  <a:pt x="202406" y="9525"/>
                </a:cubicBezTo>
                <a:cubicBezTo>
                  <a:pt x="207409" y="6745"/>
                  <a:pt x="216693" y="0"/>
                  <a:pt x="216693" y="0"/>
                </a:cubicBezTo>
              </a:path>
            </a:pathLst>
          </a:custGeom>
          <a:ln w="85725">
            <a:solidFill>
              <a:schemeClr val="accent3">
                <a:lumMod val="75000"/>
                <a:alpha val="92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7D1C368-6E24-4D4A-AE15-42E5FDFB57E3}"/>
              </a:ext>
            </a:extLst>
          </p:cNvPr>
          <p:cNvSpPr/>
          <p:nvPr/>
        </p:nvSpPr>
        <p:spPr>
          <a:xfrm>
            <a:off x="3000375" y="3169444"/>
            <a:ext cx="47625" cy="119062"/>
          </a:xfrm>
          <a:custGeom>
            <a:avLst/>
            <a:gdLst>
              <a:gd name="connsiteX0" fmla="*/ 342900 w 342900"/>
              <a:gd name="connsiteY0" fmla="*/ 119062 h 119062"/>
              <a:gd name="connsiteX1" fmla="*/ 328613 w 342900"/>
              <a:gd name="connsiteY1" fmla="*/ 107156 h 119062"/>
              <a:gd name="connsiteX2" fmla="*/ 314325 w 342900"/>
              <a:gd name="connsiteY2" fmla="*/ 97631 h 119062"/>
              <a:gd name="connsiteX3" fmla="*/ 300038 w 342900"/>
              <a:gd name="connsiteY3" fmla="*/ 83344 h 119062"/>
              <a:gd name="connsiteX4" fmla="*/ 285750 w 342900"/>
              <a:gd name="connsiteY4" fmla="*/ 71437 h 119062"/>
              <a:gd name="connsiteX5" fmla="*/ 280988 w 342900"/>
              <a:gd name="connsiteY5" fmla="*/ 64294 h 119062"/>
              <a:gd name="connsiteX6" fmla="*/ 266700 w 342900"/>
              <a:gd name="connsiteY6" fmla="*/ 59531 h 119062"/>
              <a:gd name="connsiteX7" fmla="*/ 252413 w 342900"/>
              <a:gd name="connsiteY7" fmla="*/ 52387 h 119062"/>
              <a:gd name="connsiteX8" fmla="*/ 240506 w 342900"/>
              <a:gd name="connsiteY8" fmla="*/ 42862 h 119062"/>
              <a:gd name="connsiteX9" fmla="*/ 233363 w 342900"/>
              <a:gd name="connsiteY9" fmla="*/ 35719 h 119062"/>
              <a:gd name="connsiteX10" fmla="*/ 226219 w 342900"/>
              <a:gd name="connsiteY10" fmla="*/ 33337 h 119062"/>
              <a:gd name="connsiteX11" fmla="*/ 202406 w 342900"/>
              <a:gd name="connsiteY11" fmla="*/ 23812 h 119062"/>
              <a:gd name="connsiteX12" fmla="*/ 183356 w 342900"/>
              <a:gd name="connsiteY12" fmla="*/ 19050 h 119062"/>
              <a:gd name="connsiteX13" fmla="*/ 169069 w 342900"/>
              <a:gd name="connsiteY13" fmla="*/ 14287 h 119062"/>
              <a:gd name="connsiteX14" fmla="*/ 161925 w 342900"/>
              <a:gd name="connsiteY14" fmla="*/ 11906 h 119062"/>
              <a:gd name="connsiteX15" fmla="*/ 152400 w 342900"/>
              <a:gd name="connsiteY15" fmla="*/ 9525 h 119062"/>
              <a:gd name="connsiteX16" fmla="*/ 138113 w 342900"/>
              <a:gd name="connsiteY16" fmla="*/ 4762 h 119062"/>
              <a:gd name="connsiteX17" fmla="*/ 97631 w 342900"/>
              <a:gd name="connsiteY17" fmla="*/ 0 h 119062"/>
              <a:gd name="connsiteX18" fmla="*/ 50006 w 342900"/>
              <a:gd name="connsiteY18" fmla="*/ 2381 h 119062"/>
              <a:gd name="connsiteX19" fmla="*/ 35719 w 342900"/>
              <a:gd name="connsiteY19" fmla="*/ 4762 h 119062"/>
              <a:gd name="connsiteX20" fmla="*/ 19050 w 342900"/>
              <a:gd name="connsiteY20" fmla="*/ 7144 h 119062"/>
              <a:gd name="connsiteX21" fmla="*/ 0 w 342900"/>
              <a:gd name="connsiteY21" fmla="*/ 19050 h 119062"/>
              <a:gd name="connsiteX22" fmla="*/ 2381 w 342900"/>
              <a:gd name="connsiteY22" fmla="*/ 26194 h 119062"/>
              <a:gd name="connsiteX23" fmla="*/ 54769 w 342900"/>
              <a:gd name="connsiteY23" fmla="*/ 23812 h 119062"/>
              <a:gd name="connsiteX24" fmla="*/ 47625 w 342900"/>
              <a:gd name="connsiteY24" fmla="*/ 21431 h 119062"/>
              <a:gd name="connsiteX25" fmla="*/ 28575 w 342900"/>
              <a:gd name="connsiteY25" fmla="*/ 21431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42900" h="119062">
                <a:moveTo>
                  <a:pt x="342900" y="119062"/>
                </a:moveTo>
                <a:cubicBezTo>
                  <a:pt x="338138" y="115093"/>
                  <a:pt x="333572" y="110875"/>
                  <a:pt x="328613" y="107156"/>
                </a:cubicBezTo>
                <a:cubicBezTo>
                  <a:pt x="324034" y="103722"/>
                  <a:pt x="318372" y="101678"/>
                  <a:pt x="314325" y="97631"/>
                </a:cubicBezTo>
                <a:cubicBezTo>
                  <a:pt x="309563" y="92869"/>
                  <a:pt x="305642" y="87080"/>
                  <a:pt x="300038" y="83344"/>
                </a:cubicBezTo>
                <a:cubicBezTo>
                  <a:pt x="293014" y="78661"/>
                  <a:pt x="291480" y="78313"/>
                  <a:pt x="285750" y="71437"/>
                </a:cubicBezTo>
                <a:cubicBezTo>
                  <a:pt x="283918" y="69239"/>
                  <a:pt x="283415" y="65811"/>
                  <a:pt x="280988" y="64294"/>
                </a:cubicBezTo>
                <a:cubicBezTo>
                  <a:pt x="276731" y="61633"/>
                  <a:pt x="270877" y="62316"/>
                  <a:pt x="266700" y="59531"/>
                </a:cubicBezTo>
                <a:cubicBezTo>
                  <a:pt x="257468" y="53377"/>
                  <a:pt x="262271" y="55674"/>
                  <a:pt x="252413" y="52387"/>
                </a:cubicBezTo>
                <a:cubicBezTo>
                  <a:pt x="241761" y="36412"/>
                  <a:pt x="254309" y="52064"/>
                  <a:pt x="240506" y="42862"/>
                </a:cubicBezTo>
                <a:cubicBezTo>
                  <a:pt x="237704" y="40994"/>
                  <a:pt x="236165" y="37587"/>
                  <a:pt x="233363" y="35719"/>
                </a:cubicBezTo>
                <a:cubicBezTo>
                  <a:pt x="231274" y="34327"/>
                  <a:pt x="228526" y="34326"/>
                  <a:pt x="226219" y="33337"/>
                </a:cubicBezTo>
                <a:cubicBezTo>
                  <a:pt x="201701" y="22829"/>
                  <a:pt x="234915" y="34649"/>
                  <a:pt x="202406" y="23812"/>
                </a:cubicBezTo>
                <a:cubicBezTo>
                  <a:pt x="180730" y="16586"/>
                  <a:pt x="214968" y="27672"/>
                  <a:pt x="183356" y="19050"/>
                </a:cubicBezTo>
                <a:cubicBezTo>
                  <a:pt x="178513" y="17729"/>
                  <a:pt x="173831" y="15875"/>
                  <a:pt x="169069" y="14287"/>
                </a:cubicBezTo>
                <a:cubicBezTo>
                  <a:pt x="166688" y="13493"/>
                  <a:pt x="164360" y="12515"/>
                  <a:pt x="161925" y="11906"/>
                </a:cubicBezTo>
                <a:cubicBezTo>
                  <a:pt x="158750" y="11112"/>
                  <a:pt x="155535" y="10465"/>
                  <a:pt x="152400" y="9525"/>
                </a:cubicBezTo>
                <a:cubicBezTo>
                  <a:pt x="147592" y="8082"/>
                  <a:pt x="143112" y="5216"/>
                  <a:pt x="138113" y="4762"/>
                </a:cubicBezTo>
                <a:cubicBezTo>
                  <a:pt x="107110" y="1944"/>
                  <a:pt x="120567" y="3822"/>
                  <a:pt x="97631" y="0"/>
                </a:cubicBezTo>
                <a:cubicBezTo>
                  <a:pt x="81756" y="794"/>
                  <a:pt x="65854" y="1162"/>
                  <a:pt x="50006" y="2381"/>
                </a:cubicBezTo>
                <a:cubicBezTo>
                  <a:pt x="45192" y="2751"/>
                  <a:pt x="40491" y="4028"/>
                  <a:pt x="35719" y="4762"/>
                </a:cubicBezTo>
                <a:cubicBezTo>
                  <a:pt x="30172" y="5616"/>
                  <a:pt x="24606" y="6350"/>
                  <a:pt x="19050" y="7144"/>
                </a:cubicBezTo>
                <a:cubicBezTo>
                  <a:pt x="2048" y="12811"/>
                  <a:pt x="7548" y="7729"/>
                  <a:pt x="0" y="19050"/>
                </a:cubicBezTo>
                <a:cubicBezTo>
                  <a:pt x="794" y="21431"/>
                  <a:pt x="-120" y="25977"/>
                  <a:pt x="2381" y="26194"/>
                </a:cubicBezTo>
                <a:cubicBezTo>
                  <a:pt x="19796" y="27708"/>
                  <a:pt x="37384" y="25642"/>
                  <a:pt x="54769" y="23812"/>
                </a:cubicBezTo>
                <a:cubicBezTo>
                  <a:pt x="57265" y="23549"/>
                  <a:pt x="50125" y="21658"/>
                  <a:pt x="47625" y="21431"/>
                </a:cubicBezTo>
                <a:cubicBezTo>
                  <a:pt x="41301" y="20856"/>
                  <a:pt x="34925" y="21431"/>
                  <a:pt x="28575" y="21431"/>
                </a:cubicBezTo>
              </a:path>
            </a:pathLst>
          </a:custGeom>
          <a:noFill/>
          <a:ln w="92075">
            <a:solidFill>
              <a:schemeClr val="accent3">
                <a:lumMod val="50000"/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4AF784D-9828-4F88-8CD9-7CD78C9A818C}"/>
              </a:ext>
            </a:extLst>
          </p:cNvPr>
          <p:cNvSpPr/>
          <p:nvPr/>
        </p:nvSpPr>
        <p:spPr>
          <a:xfrm>
            <a:off x="3157537" y="3207543"/>
            <a:ext cx="47625" cy="119062"/>
          </a:xfrm>
          <a:custGeom>
            <a:avLst/>
            <a:gdLst>
              <a:gd name="connsiteX0" fmla="*/ 342900 w 342900"/>
              <a:gd name="connsiteY0" fmla="*/ 119062 h 119062"/>
              <a:gd name="connsiteX1" fmla="*/ 328613 w 342900"/>
              <a:gd name="connsiteY1" fmla="*/ 107156 h 119062"/>
              <a:gd name="connsiteX2" fmla="*/ 314325 w 342900"/>
              <a:gd name="connsiteY2" fmla="*/ 97631 h 119062"/>
              <a:gd name="connsiteX3" fmla="*/ 300038 w 342900"/>
              <a:gd name="connsiteY3" fmla="*/ 83344 h 119062"/>
              <a:gd name="connsiteX4" fmla="*/ 285750 w 342900"/>
              <a:gd name="connsiteY4" fmla="*/ 71437 h 119062"/>
              <a:gd name="connsiteX5" fmla="*/ 280988 w 342900"/>
              <a:gd name="connsiteY5" fmla="*/ 64294 h 119062"/>
              <a:gd name="connsiteX6" fmla="*/ 266700 w 342900"/>
              <a:gd name="connsiteY6" fmla="*/ 59531 h 119062"/>
              <a:gd name="connsiteX7" fmla="*/ 252413 w 342900"/>
              <a:gd name="connsiteY7" fmla="*/ 52387 h 119062"/>
              <a:gd name="connsiteX8" fmla="*/ 240506 w 342900"/>
              <a:gd name="connsiteY8" fmla="*/ 42862 h 119062"/>
              <a:gd name="connsiteX9" fmla="*/ 233363 w 342900"/>
              <a:gd name="connsiteY9" fmla="*/ 35719 h 119062"/>
              <a:gd name="connsiteX10" fmla="*/ 226219 w 342900"/>
              <a:gd name="connsiteY10" fmla="*/ 33337 h 119062"/>
              <a:gd name="connsiteX11" fmla="*/ 202406 w 342900"/>
              <a:gd name="connsiteY11" fmla="*/ 23812 h 119062"/>
              <a:gd name="connsiteX12" fmla="*/ 183356 w 342900"/>
              <a:gd name="connsiteY12" fmla="*/ 19050 h 119062"/>
              <a:gd name="connsiteX13" fmla="*/ 169069 w 342900"/>
              <a:gd name="connsiteY13" fmla="*/ 14287 h 119062"/>
              <a:gd name="connsiteX14" fmla="*/ 161925 w 342900"/>
              <a:gd name="connsiteY14" fmla="*/ 11906 h 119062"/>
              <a:gd name="connsiteX15" fmla="*/ 152400 w 342900"/>
              <a:gd name="connsiteY15" fmla="*/ 9525 h 119062"/>
              <a:gd name="connsiteX16" fmla="*/ 138113 w 342900"/>
              <a:gd name="connsiteY16" fmla="*/ 4762 h 119062"/>
              <a:gd name="connsiteX17" fmla="*/ 97631 w 342900"/>
              <a:gd name="connsiteY17" fmla="*/ 0 h 119062"/>
              <a:gd name="connsiteX18" fmla="*/ 50006 w 342900"/>
              <a:gd name="connsiteY18" fmla="*/ 2381 h 119062"/>
              <a:gd name="connsiteX19" fmla="*/ 35719 w 342900"/>
              <a:gd name="connsiteY19" fmla="*/ 4762 h 119062"/>
              <a:gd name="connsiteX20" fmla="*/ 19050 w 342900"/>
              <a:gd name="connsiteY20" fmla="*/ 7144 h 119062"/>
              <a:gd name="connsiteX21" fmla="*/ 0 w 342900"/>
              <a:gd name="connsiteY21" fmla="*/ 19050 h 119062"/>
              <a:gd name="connsiteX22" fmla="*/ 2381 w 342900"/>
              <a:gd name="connsiteY22" fmla="*/ 26194 h 119062"/>
              <a:gd name="connsiteX23" fmla="*/ 54769 w 342900"/>
              <a:gd name="connsiteY23" fmla="*/ 23812 h 119062"/>
              <a:gd name="connsiteX24" fmla="*/ 47625 w 342900"/>
              <a:gd name="connsiteY24" fmla="*/ 21431 h 119062"/>
              <a:gd name="connsiteX25" fmla="*/ 28575 w 342900"/>
              <a:gd name="connsiteY25" fmla="*/ 21431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42900" h="119062">
                <a:moveTo>
                  <a:pt x="342900" y="119062"/>
                </a:moveTo>
                <a:cubicBezTo>
                  <a:pt x="338138" y="115093"/>
                  <a:pt x="333572" y="110875"/>
                  <a:pt x="328613" y="107156"/>
                </a:cubicBezTo>
                <a:cubicBezTo>
                  <a:pt x="324034" y="103722"/>
                  <a:pt x="318372" y="101678"/>
                  <a:pt x="314325" y="97631"/>
                </a:cubicBezTo>
                <a:cubicBezTo>
                  <a:pt x="309563" y="92869"/>
                  <a:pt x="305642" y="87080"/>
                  <a:pt x="300038" y="83344"/>
                </a:cubicBezTo>
                <a:cubicBezTo>
                  <a:pt x="293014" y="78661"/>
                  <a:pt x="291480" y="78313"/>
                  <a:pt x="285750" y="71437"/>
                </a:cubicBezTo>
                <a:cubicBezTo>
                  <a:pt x="283918" y="69239"/>
                  <a:pt x="283415" y="65811"/>
                  <a:pt x="280988" y="64294"/>
                </a:cubicBezTo>
                <a:cubicBezTo>
                  <a:pt x="276731" y="61633"/>
                  <a:pt x="270877" y="62316"/>
                  <a:pt x="266700" y="59531"/>
                </a:cubicBezTo>
                <a:cubicBezTo>
                  <a:pt x="257468" y="53377"/>
                  <a:pt x="262271" y="55674"/>
                  <a:pt x="252413" y="52387"/>
                </a:cubicBezTo>
                <a:cubicBezTo>
                  <a:pt x="241761" y="36412"/>
                  <a:pt x="254309" y="52064"/>
                  <a:pt x="240506" y="42862"/>
                </a:cubicBezTo>
                <a:cubicBezTo>
                  <a:pt x="237704" y="40994"/>
                  <a:pt x="236165" y="37587"/>
                  <a:pt x="233363" y="35719"/>
                </a:cubicBezTo>
                <a:cubicBezTo>
                  <a:pt x="231274" y="34327"/>
                  <a:pt x="228526" y="34326"/>
                  <a:pt x="226219" y="33337"/>
                </a:cubicBezTo>
                <a:cubicBezTo>
                  <a:pt x="201701" y="22829"/>
                  <a:pt x="234915" y="34649"/>
                  <a:pt x="202406" y="23812"/>
                </a:cubicBezTo>
                <a:cubicBezTo>
                  <a:pt x="180730" y="16586"/>
                  <a:pt x="214968" y="27672"/>
                  <a:pt x="183356" y="19050"/>
                </a:cubicBezTo>
                <a:cubicBezTo>
                  <a:pt x="178513" y="17729"/>
                  <a:pt x="173831" y="15875"/>
                  <a:pt x="169069" y="14287"/>
                </a:cubicBezTo>
                <a:cubicBezTo>
                  <a:pt x="166688" y="13493"/>
                  <a:pt x="164360" y="12515"/>
                  <a:pt x="161925" y="11906"/>
                </a:cubicBezTo>
                <a:cubicBezTo>
                  <a:pt x="158750" y="11112"/>
                  <a:pt x="155535" y="10465"/>
                  <a:pt x="152400" y="9525"/>
                </a:cubicBezTo>
                <a:cubicBezTo>
                  <a:pt x="147592" y="8082"/>
                  <a:pt x="143112" y="5216"/>
                  <a:pt x="138113" y="4762"/>
                </a:cubicBezTo>
                <a:cubicBezTo>
                  <a:pt x="107110" y="1944"/>
                  <a:pt x="120567" y="3822"/>
                  <a:pt x="97631" y="0"/>
                </a:cubicBezTo>
                <a:cubicBezTo>
                  <a:pt x="81756" y="794"/>
                  <a:pt x="65854" y="1162"/>
                  <a:pt x="50006" y="2381"/>
                </a:cubicBezTo>
                <a:cubicBezTo>
                  <a:pt x="45192" y="2751"/>
                  <a:pt x="40491" y="4028"/>
                  <a:pt x="35719" y="4762"/>
                </a:cubicBezTo>
                <a:cubicBezTo>
                  <a:pt x="30172" y="5616"/>
                  <a:pt x="24606" y="6350"/>
                  <a:pt x="19050" y="7144"/>
                </a:cubicBezTo>
                <a:cubicBezTo>
                  <a:pt x="2048" y="12811"/>
                  <a:pt x="7548" y="7729"/>
                  <a:pt x="0" y="19050"/>
                </a:cubicBezTo>
                <a:cubicBezTo>
                  <a:pt x="794" y="21431"/>
                  <a:pt x="-120" y="25977"/>
                  <a:pt x="2381" y="26194"/>
                </a:cubicBezTo>
                <a:cubicBezTo>
                  <a:pt x="19796" y="27708"/>
                  <a:pt x="37384" y="25642"/>
                  <a:pt x="54769" y="23812"/>
                </a:cubicBezTo>
                <a:cubicBezTo>
                  <a:pt x="57265" y="23549"/>
                  <a:pt x="50125" y="21658"/>
                  <a:pt x="47625" y="21431"/>
                </a:cubicBezTo>
                <a:cubicBezTo>
                  <a:pt x="41301" y="20856"/>
                  <a:pt x="34925" y="21431"/>
                  <a:pt x="28575" y="21431"/>
                </a:cubicBezTo>
              </a:path>
            </a:pathLst>
          </a:custGeom>
          <a:noFill/>
          <a:ln w="92075">
            <a:solidFill>
              <a:schemeClr val="accent3">
                <a:lumMod val="50000"/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2043256-9E3C-4D0C-91DF-2971D1F3F095}"/>
              </a:ext>
            </a:extLst>
          </p:cNvPr>
          <p:cNvSpPr/>
          <p:nvPr/>
        </p:nvSpPr>
        <p:spPr>
          <a:xfrm>
            <a:off x="3036093" y="3136103"/>
            <a:ext cx="204787" cy="57156"/>
          </a:xfrm>
          <a:custGeom>
            <a:avLst/>
            <a:gdLst>
              <a:gd name="connsiteX0" fmla="*/ 83343 w 216693"/>
              <a:gd name="connsiteY0" fmla="*/ 233363 h 233363"/>
              <a:gd name="connsiteX1" fmla="*/ 114300 w 216693"/>
              <a:gd name="connsiteY1" fmla="*/ 211931 h 233363"/>
              <a:gd name="connsiteX2" fmla="*/ 126206 w 216693"/>
              <a:gd name="connsiteY2" fmla="*/ 202406 h 233363"/>
              <a:gd name="connsiteX3" fmla="*/ 130968 w 216693"/>
              <a:gd name="connsiteY3" fmla="*/ 195263 h 233363"/>
              <a:gd name="connsiteX4" fmla="*/ 138112 w 216693"/>
              <a:gd name="connsiteY4" fmla="*/ 192881 h 233363"/>
              <a:gd name="connsiteX5" fmla="*/ 152400 w 216693"/>
              <a:gd name="connsiteY5" fmla="*/ 183356 h 233363"/>
              <a:gd name="connsiteX6" fmla="*/ 159543 w 216693"/>
              <a:gd name="connsiteY6" fmla="*/ 180975 h 233363"/>
              <a:gd name="connsiteX7" fmla="*/ 173831 w 216693"/>
              <a:gd name="connsiteY7" fmla="*/ 171450 h 233363"/>
              <a:gd name="connsiteX8" fmla="*/ 178593 w 216693"/>
              <a:gd name="connsiteY8" fmla="*/ 164306 h 233363"/>
              <a:gd name="connsiteX9" fmla="*/ 185737 w 216693"/>
              <a:gd name="connsiteY9" fmla="*/ 161925 h 233363"/>
              <a:gd name="connsiteX10" fmla="*/ 180975 w 216693"/>
              <a:gd name="connsiteY10" fmla="*/ 154781 h 233363"/>
              <a:gd name="connsiteX11" fmla="*/ 166687 w 216693"/>
              <a:gd name="connsiteY11" fmla="*/ 150019 h 233363"/>
              <a:gd name="connsiteX12" fmla="*/ 152400 w 216693"/>
              <a:gd name="connsiteY12" fmla="*/ 145256 h 233363"/>
              <a:gd name="connsiteX13" fmla="*/ 130968 w 216693"/>
              <a:gd name="connsiteY13" fmla="*/ 138113 h 233363"/>
              <a:gd name="connsiteX14" fmla="*/ 123825 w 216693"/>
              <a:gd name="connsiteY14" fmla="*/ 135731 h 233363"/>
              <a:gd name="connsiteX15" fmla="*/ 116681 w 216693"/>
              <a:gd name="connsiteY15" fmla="*/ 133350 h 233363"/>
              <a:gd name="connsiteX16" fmla="*/ 102393 w 216693"/>
              <a:gd name="connsiteY16" fmla="*/ 126206 h 233363"/>
              <a:gd name="connsiteX17" fmla="*/ 90487 w 216693"/>
              <a:gd name="connsiteY17" fmla="*/ 123825 h 233363"/>
              <a:gd name="connsiteX18" fmla="*/ 71437 w 216693"/>
              <a:gd name="connsiteY18" fmla="*/ 119063 h 233363"/>
              <a:gd name="connsiteX19" fmla="*/ 59531 w 216693"/>
              <a:gd name="connsiteY19" fmla="*/ 116681 h 233363"/>
              <a:gd name="connsiteX20" fmla="*/ 45243 w 216693"/>
              <a:gd name="connsiteY20" fmla="*/ 111919 h 233363"/>
              <a:gd name="connsiteX21" fmla="*/ 30956 w 216693"/>
              <a:gd name="connsiteY21" fmla="*/ 107156 h 233363"/>
              <a:gd name="connsiteX22" fmla="*/ 23812 w 216693"/>
              <a:gd name="connsiteY22" fmla="*/ 102394 h 233363"/>
              <a:gd name="connsiteX23" fmla="*/ 0 w 216693"/>
              <a:gd name="connsiteY23" fmla="*/ 97631 h 233363"/>
              <a:gd name="connsiteX24" fmla="*/ 7143 w 216693"/>
              <a:gd name="connsiteY24" fmla="*/ 95250 h 233363"/>
              <a:gd name="connsiteX25" fmla="*/ 26193 w 216693"/>
              <a:gd name="connsiteY25" fmla="*/ 90488 h 233363"/>
              <a:gd name="connsiteX26" fmla="*/ 40481 w 216693"/>
              <a:gd name="connsiteY26" fmla="*/ 85725 h 233363"/>
              <a:gd name="connsiteX27" fmla="*/ 47625 w 216693"/>
              <a:gd name="connsiteY27" fmla="*/ 83344 h 233363"/>
              <a:gd name="connsiteX28" fmla="*/ 52387 w 216693"/>
              <a:gd name="connsiteY28" fmla="*/ 76200 h 233363"/>
              <a:gd name="connsiteX29" fmla="*/ 59531 w 216693"/>
              <a:gd name="connsiteY29" fmla="*/ 73819 h 233363"/>
              <a:gd name="connsiteX30" fmla="*/ 66675 w 216693"/>
              <a:gd name="connsiteY30" fmla="*/ 69056 h 233363"/>
              <a:gd name="connsiteX31" fmla="*/ 88106 w 216693"/>
              <a:gd name="connsiteY31" fmla="*/ 61913 h 233363"/>
              <a:gd name="connsiteX32" fmla="*/ 95250 w 216693"/>
              <a:gd name="connsiteY32" fmla="*/ 59531 h 233363"/>
              <a:gd name="connsiteX33" fmla="*/ 102393 w 216693"/>
              <a:gd name="connsiteY33" fmla="*/ 57150 h 233363"/>
              <a:gd name="connsiteX34" fmla="*/ 109537 w 216693"/>
              <a:gd name="connsiteY34" fmla="*/ 52388 h 233363"/>
              <a:gd name="connsiteX35" fmla="*/ 130968 w 216693"/>
              <a:gd name="connsiteY35" fmla="*/ 45244 h 233363"/>
              <a:gd name="connsiteX36" fmla="*/ 138112 w 216693"/>
              <a:gd name="connsiteY36" fmla="*/ 42863 h 233363"/>
              <a:gd name="connsiteX37" fmla="*/ 145256 w 216693"/>
              <a:gd name="connsiteY37" fmla="*/ 38100 h 233363"/>
              <a:gd name="connsiteX38" fmla="*/ 152400 w 216693"/>
              <a:gd name="connsiteY38" fmla="*/ 35719 h 233363"/>
              <a:gd name="connsiteX39" fmla="*/ 166687 w 216693"/>
              <a:gd name="connsiteY39" fmla="*/ 26194 h 233363"/>
              <a:gd name="connsiteX40" fmla="*/ 173831 w 216693"/>
              <a:gd name="connsiteY40" fmla="*/ 21431 h 233363"/>
              <a:gd name="connsiteX41" fmla="*/ 188118 w 216693"/>
              <a:gd name="connsiteY41" fmla="*/ 16669 h 233363"/>
              <a:gd name="connsiteX42" fmla="*/ 195262 w 216693"/>
              <a:gd name="connsiteY42" fmla="*/ 11906 h 233363"/>
              <a:gd name="connsiteX43" fmla="*/ 202406 w 216693"/>
              <a:gd name="connsiteY43" fmla="*/ 9525 h 233363"/>
              <a:gd name="connsiteX44" fmla="*/ 216693 w 216693"/>
              <a:gd name="connsiteY44" fmla="*/ 0 h 23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16693" h="233363">
                <a:moveTo>
                  <a:pt x="83343" y="233363"/>
                </a:moveTo>
                <a:cubicBezTo>
                  <a:pt x="93662" y="226219"/>
                  <a:pt x="107338" y="222374"/>
                  <a:pt x="114300" y="211931"/>
                </a:cubicBezTo>
                <a:cubicBezTo>
                  <a:pt x="120454" y="202699"/>
                  <a:pt x="116347" y="205693"/>
                  <a:pt x="126206" y="202406"/>
                </a:cubicBezTo>
                <a:cubicBezTo>
                  <a:pt x="127793" y="200025"/>
                  <a:pt x="128733" y="197051"/>
                  <a:pt x="130968" y="195263"/>
                </a:cubicBezTo>
                <a:cubicBezTo>
                  <a:pt x="132928" y="193695"/>
                  <a:pt x="135918" y="194100"/>
                  <a:pt x="138112" y="192881"/>
                </a:cubicBezTo>
                <a:cubicBezTo>
                  <a:pt x="143116" y="190101"/>
                  <a:pt x="146970" y="185166"/>
                  <a:pt x="152400" y="183356"/>
                </a:cubicBezTo>
                <a:cubicBezTo>
                  <a:pt x="154781" y="182562"/>
                  <a:pt x="157349" y="182194"/>
                  <a:pt x="159543" y="180975"/>
                </a:cubicBezTo>
                <a:cubicBezTo>
                  <a:pt x="164547" y="178195"/>
                  <a:pt x="173831" y="171450"/>
                  <a:pt x="173831" y="171450"/>
                </a:cubicBezTo>
                <a:cubicBezTo>
                  <a:pt x="175418" y="169069"/>
                  <a:pt x="176358" y="166094"/>
                  <a:pt x="178593" y="164306"/>
                </a:cubicBezTo>
                <a:cubicBezTo>
                  <a:pt x="180553" y="162738"/>
                  <a:pt x="185128" y="164360"/>
                  <a:pt x="185737" y="161925"/>
                </a:cubicBezTo>
                <a:cubicBezTo>
                  <a:pt x="186431" y="159149"/>
                  <a:pt x="183402" y="156298"/>
                  <a:pt x="180975" y="154781"/>
                </a:cubicBezTo>
                <a:cubicBezTo>
                  <a:pt x="176718" y="152120"/>
                  <a:pt x="171450" y="151606"/>
                  <a:pt x="166687" y="150019"/>
                </a:cubicBezTo>
                <a:lnTo>
                  <a:pt x="152400" y="145256"/>
                </a:lnTo>
                <a:lnTo>
                  <a:pt x="130968" y="138113"/>
                </a:lnTo>
                <a:lnTo>
                  <a:pt x="123825" y="135731"/>
                </a:lnTo>
                <a:cubicBezTo>
                  <a:pt x="121444" y="134937"/>
                  <a:pt x="118770" y="134742"/>
                  <a:pt x="116681" y="133350"/>
                </a:cubicBezTo>
                <a:cubicBezTo>
                  <a:pt x="109699" y="128696"/>
                  <a:pt x="110278" y="128177"/>
                  <a:pt x="102393" y="126206"/>
                </a:cubicBezTo>
                <a:cubicBezTo>
                  <a:pt x="98467" y="125224"/>
                  <a:pt x="94431" y="124735"/>
                  <a:pt x="90487" y="123825"/>
                </a:cubicBezTo>
                <a:cubicBezTo>
                  <a:pt x="84109" y="122353"/>
                  <a:pt x="77855" y="120347"/>
                  <a:pt x="71437" y="119063"/>
                </a:cubicBezTo>
                <a:cubicBezTo>
                  <a:pt x="67468" y="118269"/>
                  <a:pt x="63436" y="117746"/>
                  <a:pt x="59531" y="116681"/>
                </a:cubicBezTo>
                <a:cubicBezTo>
                  <a:pt x="54688" y="115360"/>
                  <a:pt x="50006" y="113506"/>
                  <a:pt x="45243" y="111919"/>
                </a:cubicBezTo>
                <a:cubicBezTo>
                  <a:pt x="45239" y="111918"/>
                  <a:pt x="30959" y="107158"/>
                  <a:pt x="30956" y="107156"/>
                </a:cubicBezTo>
                <a:cubicBezTo>
                  <a:pt x="28575" y="105569"/>
                  <a:pt x="26547" y="103236"/>
                  <a:pt x="23812" y="102394"/>
                </a:cubicBezTo>
                <a:cubicBezTo>
                  <a:pt x="16075" y="100013"/>
                  <a:pt x="0" y="97631"/>
                  <a:pt x="0" y="97631"/>
                </a:cubicBezTo>
                <a:cubicBezTo>
                  <a:pt x="2381" y="96837"/>
                  <a:pt x="4722" y="95910"/>
                  <a:pt x="7143" y="95250"/>
                </a:cubicBezTo>
                <a:cubicBezTo>
                  <a:pt x="13458" y="93528"/>
                  <a:pt x="19984" y="92558"/>
                  <a:pt x="26193" y="90488"/>
                </a:cubicBezTo>
                <a:lnTo>
                  <a:pt x="40481" y="85725"/>
                </a:lnTo>
                <a:lnTo>
                  <a:pt x="47625" y="83344"/>
                </a:lnTo>
                <a:cubicBezTo>
                  <a:pt x="49212" y="80963"/>
                  <a:pt x="50152" y="77988"/>
                  <a:pt x="52387" y="76200"/>
                </a:cubicBezTo>
                <a:cubicBezTo>
                  <a:pt x="54347" y="74632"/>
                  <a:pt x="57286" y="74942"/>
                  <a:pt x="59531" y="73819"/>
                </a:cubicBezTo>
                <a:cubicBezTo>
                  <a:pt x="62091" y="72539"/>
                  <a:pt x="64060" y="70218"/>
                  <a:pt x="66675" y="69056"/>
                </a:cubicBezTo>
                <a:cubicBezTo>
                  <a:pt x="66683" y="69052"/>
                  <a:pt x="84530" y="63105"/>
                  <a:pt x="88106" y="61913"/>
                </a:cubicBezTo>
                <a:lnTo>
                  <a:pt x="95250" y="59531"/>
                </a:lnTo>
                <a:cubicBezTo>
                  <a:pt x="97631" y="58737"/>
                  <a:pt x="100305" y="58542"/>
                  <a:pt x="102393" y="57150"/>
                </a:cubicBezTo>
                <a:cubicBezTo>
                  <a:pt x="104774" y="55563"/>
                  <a:pt x="106922" y="53550"/>
                  <a:pt x="109537" y="52388"/>
                </a:cubicBezTo>
                <a:cubicBezTo>
                  <a:pt x="109539" y="52387"/>
                  <a:pt x="127395" y="46435"/>
                  <a:pt x="130968" y="45244"/>
                </a:cubicBezTo>
                <a:lnTo>
                  <a:pt x="138112" y="42863"/>
                </a:lnTo>
                <a:cubicBezTo>
                  <a:pt x="140493" y="41275"/>
                  <a:pt x="142696" y="39380"/>
                  <a:pt x="145256" y="38100"/>
                </a:cubicBezTo>
                <a:cubicBezTo>
                  <a:pt x="147501" y="36977"/>
                  <a:pt x="150311" y="37111"/>
                  <a:pt x="152400" y="35719"/>
                </a:cubicBezTo>
                <a:cubicBezTo>
                  <a:pt x="170237" y="23827"/>
                  <a:pt x="149700" y="31856"/>
                  <a:pt x="166687" y="26194"/>
                </a:cubicBezTo>
                <a:cubicBezTo>
                  <a:pt x="169068" y="24606"/>
                  <a:pt x="171216" y="22593"/>
                  <a:pt x="173831" y="21431"/>
                </a:cubicBezTo>
                <a:cubicBezTo>
                  <a:pt x="178418" y="19392"/>
                  <a:pt x="188118" y="16669"/>
                  <a:pt x="188118" y="16669"/>
                </a:cubicBezTo>
                <a:cubicBezTo>
                  <a:pt x="190499" y="15081"/>
                  <a:pt x="192702" y="13186"/>
                  <a:pt x="195262" y="11906"/>
                </a:cubicBezTo>
                <a:cubicBezTo>
                  <a:pt x="197507" y="10783"/>
                  <a:pt x="200212" y="10744"/>
                  <a:pt x="202406" y="9525"/>
                </a:cubicBezTo>
                <a:cubicBezTo>
                  <a:pt x="207409" y="6745"/>
                  <a:pt x="216693" y="0"/>
                  <a:pt x="216693" y="0"/>
                </a:cubicBezTo>
              </a:path>
            </a:pathLst>
          </a:custGeom>
          <a:ln w="85725">
            <a:solidFill>
              <a:schemeClr val="accent3">
                <a:lumMod val="75000"/>
                <a:alpha val="7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0E91A98-708C-40ED-BD21-974746C8ED34}"/>
              </a:ext>
            </a:extLst>
          </p:cNvPr>
          <p:cNvSpPr/>
          <p:nvPr/>
        </p:nvSpPr>
        <p:spPr>
          <a:xfrm flipH="1" flipV="1">
            <a:off x="3240880" y="3230881"/>
            <a:ext cx="57626" cy="45719"/>
          </a:xfrm>
          <a:custGeom>
            <a:avLst/>
            <a:gdLst>
              <a:gd name="connsiteX0" fmla="*/ 342900 w 342900"/>
              <a:gd name="connsiteY0" fmla="*/ 119062 h 119062"/>
              <a:gd name="connsiteX1" fmla="*/ 328613 w 342900"/>
              <a:gd name="connsiteY1" fmla="*/ 107156 h 119062"/>
              <a:gd name="connsiteX2" fmla="*/ 314325 w 342900"/>
              <a:gd name="connsiteY2" fmla="*/ 97631 h 119062"/>
              <a:gd name="connsiteX3" fmla="*/ 300038 w 342900"/>
              <a:gd name="connsiteY3" fmla="*/ 83344 h 119062"/>
              <a:gd name="connsiteX4" fmla="*/ 285750 w 342900"/>
              <a:gd name="connsiteY4" fmla="*/ 71437 h 119062"/>
              <a:gd name="connsiteX5" fmla="*/ 280988 w 342900"/>
              <a:gd name="connsiteY5" fmla="*/ 64294 h 119062"/>
              <a:gd name="connsiteX6" fmla="*/ 266700 w 342900"/>
              <a:gd name="connsiteY6" fmla="*/ 59531 h 119062"/>
              <a:gd name="connsiteX7" fmla="*/ 252413 w 342900"/>
              <a:gd name="connsiteY7" fmla="*/ 52387 h 119062"/>
              <a:gd name="connsiteX8" fmla="*/ 240506 w 342900"/>
              <a:gd name="connsiteY8" fmla="*/ 42862 h 119062"/>
              <a:gd name="connsiteX9" fmla="*/ 233363 w 342900"/>
              <a:gd name="connsiteY9" fmla="*/ 35719 h 119062"/>
              <a:gd name="connsiteX10" fmla="*/ 226219 w 342900"/>
              <a:gd name="connsiteY10" fmla="*/ 33337 h 119062"/>
              <a:gd name="connsiteX11" fmla="*/ 202406 w 342900"/>
              <a:gd name="connsiteY11" fmla="*/ 23812 h 119062"/>
              <a:gd name="connsiteX12" fmla="*/ 183356 w 342900"/>
              <a:gd name="connsiteY12" fmla="*/ 19050 h 119062"/>
              <a:gd name="connsiteX13" fmla="*/ 169069 w 342900"/>
              <a:gd name="connsiteY13" fmla="*/ 14287 h 119062"/>
              <a:gd name="connsiteX14" fmla="*/ 161925 w 342900"/>
              <a:gd name="connsiteY14" fmla="*/ 11906 h 119062"/>
              <a:gd name="connsiteX15" fmla="*/ 152400 w 342900"/>
              <a:gd name="connsiteY15" fmla="*/ 9525 h 119062"/>
              <a:gd name="connsiteX16" fmla="*/ 138113 w 342900"/>
              <a:gd name="connsiteY16" fmla="*/ 4762 h 119062"/>
              <a:gd name="connsiteX17" fmla="*/ 97631 w 342900"/>
              <a:gd name="connsiteY17" fmla="*/ 0 h 119062"/>
              <a:gd name="connsiteX18" fmla="*/ 50006 w 342900"/>
              <a:gd name="connsiteY18" fmla="*/ 2381 h 119062"/>
              <a:gd name="connsiteX19" fmla="*/ 35719 w 342900"/>
              <a:gd name="connsiteY19" fmla="*/ 4762 h 119062"/>
              <a:gd name="connsiteX20" fmla="*/ 19050 w 342900"/>
              <a:gd name="connsiteY20" fmla="*/ 7144 h 119062"/>
              <a:gd name="connsiteX21" fmla="*/ 0 w 342900"/>
              <a:gd name="connsiteY21" fmla="*/ 19050 h 119062"/>
              <a:gd name="connsiteX22" fmla="*/ 2381 w 342900"/>
              <a:gd name="connsiteY22" fmla="*/ 26194 h 119062"/>
              <a:gd name="connsiteX23" fmla="*/ 54769 w 342900"/>
              <a:gd name="connsiteY23" fmla="*/ 23812 h 119062"/>
              <a:gd name="connsiteX24" fmla="*/ 47625 w 342900"/>
              <a:gd name="connsiteY24" fmla="*/ 21431 h 119062"/>
              <a:gd name="connsiteX25" fmla="*/ 28575 w 342900"/>
              <a:gd name="connsiteY25" fmla="*/ 21431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42900" h="119062">
                <a:moveTo>
                  <a:pt x="342900" y="119062"/>
                </a:moveTo>
                <a:cubicBezTo>
                  <a:pt x="338138" y="115093"/>
                  <a:pt x="333572" y="110875"/>
                  <a:pt x="328613" y="107156"/>
                </a:cubicBezTo>
                <a:cubicBezTo>
                  <a:pt x="324034" y="103722"/>
                  <a:pt x="318372" y="101678"/>
                  <a:pt x="314325" y="97631"/>
                </a:cubicBezTo>
                <a:cubicBezTo>
                  <a:pt x="309563" y="92869"/>
                  <a:pt x="305642" y="87080"/>
                  <a:pt x="300038" y="83344"/>
                </a:cubicBezTo>
                <a:cubicBezTo>
                  <a:pt x="293014" y="78661"/>
                  <a:pt x="291480" y="78313"/>
                  <a:pt x="285750" y="71437"/>
                </a:cubicBezTo>
                <a:cubicBezTo>
                  <a:pt x="283918" y="69239"/>
                  <a:pt x="283415" y="65811"/>
                  <a:pt x="280988" y="64294"/>
                </a:cubicBezTo>
                <a:cubicBezTo>
                  <a:pt x="276731" y="61633"/>
                  <a:pt x="270877" y="62316"/>
                  <a:pt x="266700" y="59531"/>
                </a:cubicBezTo>
                <a:cubicBezTo>
                  <a:pt x="257468" y="53377"/>
                  <a:pt x="262271" y="55674"/>
                  <a:pt x="252413" y="52387"/>
                </a:cubicBezTo>
                <a:cubicBezTo>
                  <a:pt x="241761" y="36412"/>
                  <a:pt x="254309" y="52064"/>
                  <a:pt x="240506" y="42862"/>
                </a:cubicBezTo>
                <a:cubicBezTo>
                  <a:pt x="237704" y="40994"/>
                  <a:pt x="236165" y="37587"/>
                  <a:pt x="233363" y="35719"/>
                </a:cubicBezTo>
                <a:cubicBezTo>
                  <a:pt x="231274" y="34327"/>
                  <a:pt x="228526" y="34326"/>
                  <a:pt x="226219" y="33337"/>
                </a:cubicBezTo>
                <a:cubicBezTo>
                  <a:pt x="201701" y="22829"/>
                  <a:pt x="234915" y="34649"/>
                  <a:pt x="202406" y="23812"/>
                </a:cubicBezTo>
                <a:cubicBezTo>
                  <a:pt x="180730" y="16586"/>
                  <a:pt x="214968" y="27672"/>
                  <a:pt x="183356" y="19050"/>
                </a:cubicBezTo>
                <a:cubicBezTo>
                  <a:pt x="178513" y="17729"/>
                  <a:pt x="173831" y="15875"/>
                  <a:pt x="169069" y="14287"/>
                </a:cubicBezTo>
                <a:cubicBezTo>
                  <a:pt x="166688" y="13493"/>
                  <a:pt x="164360" y="12515"/>
                  <a:pt x="161925" y="11906"/>
                </a:cubicBezTo>
                <a:cubicBezTo>
                  <a:pt x="158750" y="11112"/>
                  <a:pt x="155535" y="10465"/>
                  <a:pt x="152400" y="9525"/>
                </a:cubicBezTo>
                <a:cubicBezTo>
                  <a:pt x="147592" y="8082"/>
                  <a:pt x="143112" y="5216"/>
                  <a:pt x="138113" y="4762"/>
                </a:cubicBezTo>
                <a:cubicBezTo>
                  <a:pt x="107110" y="1944"/>
                  <a:pt x="120567" y="3822"/>
                  <a:pt x="97631" y="0"/>
                </a:cubicBezTo>
                <a:cubicBezTo>
                  <a:pt x="81756" y="794"/>
                  <a:pt x="65854" y="1162"/>
                  <a:pt x="50006" y="2381"/>
                </a:cubicBezTo>
                <a:cubicBezTo>
                  <a:pt x="45192" y="2751"/>
                  <a:pt x="40491" y="4028"/>
                  <a:pt x="35719" y="4762"/>
                </a:cubicBezTo>
                <a:cubicBezTo>
                  <a:pt x="30172" y="5616"/>
                  <a:pt x="24606" y="6350"/>
                  <a:pt x="19050" y="7144"/>
                </a:cubicBezTo>
                <a:cubicBezTo>
                  <a:pt x="2048" y="12811"/>
                  <a:pt x="7548" y="7729"/>
                  <a:pt x="0" y="19050"/>
                </a:cubicBezTo>
                <a:cubicBezTo>
                  <a:pt x="794" y="21431"/>
                  <a:pt x="-120" y="25977"/>
                  <a:pt x="2381" y="26194"/>
                </a:cubicBezTo>
                <a:cubicBezTo>
                  <a:pt x="19796" y="27708"/>
                  <a:pt x="37384" y="25642"/>
                  <a:pt x="54769" y="23812"/>
                </a:cubicBezTo>
                <a:cubicBezTo>
                  <a:pt x="57265" y="23549"/>
                  <a:pt x="50125" y="21658"/>
                  <a:pt x="47625" y="21431"/>
                </a:cubicBezTo>
                <a:cubicBezTo>
                  <a:pt x="41301" y="20856"/>
                  <a:pt x="34925" y="21431"/>
                  <a:pt x="28575" y="21431"/>
                </a:cubicBezTo>
              </a:path>
            </a:pathLst>
          </a:custGeom>
          <a:noFill/>
          <a:ln w="92075">
            <a:solidFill>
              <a:schemeClr val="accent3">
                <a:lumMod val="50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5CB2A79-C5E7-4E00-A5C9-1D68100D2679}"/>
              </a:ext>
            </a:extLst>
          </p:cNvPr>
          <p:cNvSpPr/>
          <p:nvPr/>
        </p:nvSpPr>
        <p:spPr>
          <a:xfrm>
            <a:off x="3234927" y="3113483"/>
            <a:ext cx="47625" cy="119062"/>
          </a:xfrm>
          <a:custGeom>
            <a:avLst/>
            <a:gdLst>
              <a:gd name="connsiteX0" fmla="*/ 342900 w 342900"/>
              <a:gd name="connsiteY0" fmla="*/ 119062 h 119062"/>
              <a:gd name="connsiteX1" fmla="*/ 328613 w 342900"/>
              <a:gd name="connsiteY1" fmla="*/ 107156 h 119062"/>
              <a:gd name="connsiteX2" fmla="*/ 314325 w 342900"/>
              <a:gd name="connsiteY2" fmla="*/ 97631 h 119062"/>
              <a:gd name="connsiteX3" fmla="*/ 300038 w 342900"/>
              <a:gd name="connsiteY3" fmla="*/ 83344 h 119062"/>
              <a:gd name="connsiteX4" fmla="*/ 285750 w 342900"/>
              <a:gd name="connsiteY4" fmla="*/ 71437 h 119062"/>
              <a:gd name="connsiteX5" fmla="*/ 280988 w 342900"/>
              <a:gd name="connsiteY5" fmla="*/ 64294 h 119062"/>
              <a:gd name="connsiteX6" fmla="*/ 266700 w 342900"/>
              <a:gd name="connsiteY6" fmla="*/ 59531 h 119062"/>
              <a:gd name="connsiteX7" fmla="*/ 252413 w 342900"/>
              <a:gd name="connsiteY7" fmla="*/ 52387 h 119062"/>
              <a:gd name="connsiteX8" fmla="*/ 240506 w 342900"/>
              <a:gd name="connsiteY8" fmla="*/ 42862 h 119062"/>
              <a:gd name="connsiteX9" fmla="*/ 233363 w 342900"/>
              <a:gd name="connsiteY9" fmla="*/ 35719 h 119062"/>
              <a:gd name="connsiteX10" fmla="*/ 226219 w 342900"/>
              <a:gd name="connsiteY10" fmla="*/ 33337 h 119062"/>
              <a:gd name="connsiteX11" fmla="*/ 202406 w 342900"/>
              <a:gd name="connsiteY11" fmla="*/ 23812 h 119062"/>
              <a:gd name="connsiteX12" fmla="*/ 183356 w 342900"/>
              <a:gd name="connsiteY12" fmla="*/ 19050 h 119062"/>
              <a:gd name="connsiteX13" fmla="*/ 169069 w 342900"/>
              <a:gd name="connsiteY13" fmla="*/ 14287 h 119062"/>
              <a:gd name="connsiteX14" fmla="*/ 161925 w 342900"/>
              <a:gd name="connsiteY14" fmla="*/ 11906 h 119062"/>
              <a:gd name="connsiteX15" fmla="*/ 152400 w 342900"/>
              <a:gd name="connsiteY15" fmla="*/ 9525 h 119062"/>
              <a:gd name="connsiteX16" fmla="*/ 138113 w 342900"/>
              <a:gd name="connsiteY16" fmla="*/ 4762 h 119062"/>
              <a:gd name="connsiteX17" fmla="*/ 97631 w 342900"/>
              <a:gd name="connsiteY17" fmla="*/ 0 h 119062"/>
              <a:gd name="connsiteX18" fmla="*/ 50006 w 342900"/>
              <a:gd name="connsiteY18" fmla="*/ 2381 h 119062"/>
              <a:gd name="connsiteX19" fmla="*/ 35719 w 342900"/>
              <a:gd name="connsiteY19" fmla="*/ 4762 h 119062"/>
              <a:gd name="connsiteX20" fmla="*/ 19050 w 342900"/>
              <a:gd name="connsiteY20" fmla="*/ 7144 h 119062"/>
              <a:gd name="connsiteX21" fmla="*/ 0 w 342900"/>
              <a:gd name="connsiteY21" fmla="*/ 19050 h 119062"/>
              <a:gd name="connsiteX22" fmla="*/ 2381 w 342900"/>
              <a:gd name="connsiteY22" fmla="*/ 26194 h 119062"/>
              <a:gd name="connsiteX23" fmla="*/ 54769 w 342900"/>
              <a:gd name="connsiteY23" fmla="*/ 23812 h 119062"/>
              <a:gd name="connsiteX24" fmla="*/ 47625 w 342900"/>
              <a:gd name="connsiteY24" fmla="*/ 21431 h 119062"/>
              <a:gd name="connsiteX25" fmla="*/ 28575 w 342900"/>
              <a:gd name="connsiteY25" fmla="*/ 21431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42900" h="119062">
                <a:moveTo>
                  <a:pt x="342900" y="119062"/>
                </a:moveTo>
                <a:cubicBezTo>
                  <a:pt x="338138" y="115093"/>
                  <a:pt x="333572" y="110875"/>
                  <a:pt x="328613" y="107156"/>
                </a:cubicBezTo>
                <a:cubicBezTo>
                  <a:pt x="324034" y="103722"/>
                  <a:pt x="318372" y="101678"/>
                  <a:pt x="314325" y="97631"/>
                </a:cubicBezTo>
                <a:cubicBezTo>
                  <a:pt x="309563" y="92869"/>
                  <a:pt x="305642" y="87080"/>
                  <a:pt x="300038" y="83344"/>
                </a:cubicBezTo>
                <a:cubicBezTo>
                  <a:pt x="293014" y="78661"/>
                  <a:pt x="291480" y="78313"/>
                  <a:pt x="285750" y="71437"/>
                </a:cubicBezTo>
                <a:cubicBezTo>
                  <a:pt x="283918" y="69239"/>
                  <a:pt x="283415" y="65811"/>
                  <a:pt x="280988" y="64294"/>
                </a:cubicBezTo>
                <a:cubicBezTo>
                  <a:pt x="276731" y="61633"/>
                  <a:pt x="270877" y="62316"/>
                  <a:pt x="266700" y="59531"/>
                </a:cubicBezTo>
                <a:cubicBezTo>
                  <a:pt x="257468" y="53377"/>
                  <a:pt x="262271" y="55674"/>
                  <a:pt x="252413" y="52387"/>
                </a:cubicBezTo>
                <a:cubicBezTo>
                  <a:pt x="241761" y="36412"/>
                  <a:pt x="254309" y="52064"/>
                  <a:pt x="240506" y="42862"/>
                </a:cubicBezTo>
                <a:cubicBezTo>
                  <a:pt x="237704" y="40994"/>
                  <a:pt x="236165" y="37587"/>
                  <a:pt x="233363" y="35719"/>
                </a:cubicBezTo>
                <a:cubicBezTo>
                  <a:pt x="231274" y="34327"/>
                  <a:pt x="228526" y="34326"/>
                  <a:pt x="226219" y="33337"/>
                </a:cubicBezTo>
                <a:cubicBezTo>
                  <a:pt x="201701" y="22829"/>
                  <a:pt x="234915" y="34649"/>
                  <a:pt x="202406" y="23812"/>
                </a:cubicBezTo>
                <a:cubicBezTo>
                  <a:pt x="180730" y="16586"/>
                  <a:pt x="214968" y="27672"/>
                  <a:pt x="183356" y="19050"/>
                </a:cubicBezTo>
                <a:cubicBezTo>
                  <a:pt x="178513" y="17729"/>
                  <a:pt x="173831" y="15875"/>
                  <a:pt x="169069" y="14287"/>
                </a:cubicBezTo>
                <a:cubicBezTo>
                  <a:pt x="166688" y="13493"/>
                  <a:pt x="164360" y="12515"/>
                  <a:pt x="161925" y="11906"/>
                </a:cubicBezTo>
                <a:cubicBezTo>
                  <a:pt x="158750" y="11112"/>
                  <a:pt x="155535" y="10465"/>
                  <a:pt x="152400" y="9525"/>
                </a:cubicBezTo>
                <a:cubicBezTo>
                  <a:pt x="147592" y="8082"/>
                  <a:pt x="143112" y="5216"/>
                  <a:pt x="138113" y="4762"/>
                </a:cubicBezTo>
                <a:cubicBezTo>
                  <a:pt x="107110" y="1944"/>
                  <a:pt x="120567" y="3822"/>
                  <a:pt x="97631" y="0"/>
                </a:cubicBezTo>
                <a:cubicBezTo>
                  <a:pt x="81756" y="794"/>
                  <a:pt x="65854" y="1162"/>
                  <a:pt x="50006" y="2381"/>
                </a:cubicBezTo>
                <a:cubicBezTo>
                  <a:pt x="45192" y="2751"/>
                  <a:pt x="40491" y="4028"/>
                  <a:pt x="35719" y="4762"/>
                </a:cubicBezTo>
                <a:cubicBezTo>
                  <a:pt x="30172" y="5616"/>
                  <a:pt x="24606" y="6350"/>
                  <a:pt x="19050" y="7144"/>
                </a:cubicBezTo>
                <a:cubicBezTo>
                  <a:pt x="2048" y="12811"/>
                  <a:pt x="7548" y="7729"/>
                  <a:pt x="0" y="19050"/>
                </a:cubicBezTo>
                <a:cubicBezTo>
                  <a:pt x="794" y="21431"/>
                  <a:pt x="-120" y="25977"/>
                  <a:pt x="2381" y="26194"/>
                </a:cubicBezTo>
                <a:cubicBezTo>
                  <a:pt x="19796" y="27708"/>
                  <a:pt x="37384" y="25642"/>
                  <a:pt x="54769" y="23812"/>
                </a:cubicBezTo>
                <a:cubicBezTo>
                  <a:pt x="57265" y="23549"/>
                  <a:pt x="50125" y="21658"/>
                  <a:pt x="47625" y="21431"/>
                </a:cubicBezTo>
                <a:cubicBezTo>
                  <a:pt x="41301" y="20856"/>
                  <a:pt x="34925" y="21431"/>
                  <a:pt x="28575" y="21431"/>
                </a:cubicBezTo>
              </a:path>
            </a:pathLst>
          </a:custGeom>
          <a:noFill/>
          <a:ln w="92075">
            <a:solidFill>
              <a:schemeClr val="accent3">
                <a:lumMod val="50000"/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4A5A5A6-0CFE-441A-BC48-5247DADC076B}"/>
              </a:ext>
            </a:extLst>
          </p:cNvPr>
          <p:cNvSpPr/>
          <p:nvPr/>
        </p:nvSpPr>
        <p:spPr>
          <a:xfrm>
            <a:off x="3080147" y="3109913"/>
            <a:ext cx="47625" cy="119062"/>
          </a:xfrm>
          <a:custGeom>
            <a:avLst/>
            <a:gdLst>
              <a:gd name="connsiteX0" fmla="*/ 342900 w 342900"/>
              <a:gd name="connsiteY0" fmla="*/ 119062 h 119062"/>
              <a:gd name="connsiteX1" fmla="*/ 328613 w 342900"/>
              <a:gd name="connsiteY1" fmla="*/ 107156 h 119062"/>
              <a:gd name="connsiteX2" fmla="*/ 314325 w 342900"/>
              <a:gd name="connsiteY2" fmla="*/ 97631 h 119062"/>
              <a:gd name="connsiteX3" fmla="*/ 300038 w 342900"/>
              <a:gd name="connsiteY3" fmla="*/ 83344 h 119062"/>
              <a:gd name="connsiteX4" fmla="*/ 285750 w 342900"/>
              <a:gd name="connsiteY4" fmla="*/ 71437 h 119062"/>
              <a:gd name="connsiteX5" fmla="*/ 280988 w 342900"/>
              <a:gd name="connsiteY5" fmla="*/ 64294 h 119062"/>
              <a:gd name="connsiteX6" fmla="*/ 266700 w 342900"/>
              <a:gd name="connsiteY6" fmla="*/ 59531 h 119062"/>
              <a:gd name="connsiteX7" fmla="*/ 252413 w 342900"/>
              <a:gd name="connsiteY7" fmla="*/ 52387 h 119062"/>
              <a:gd name="connsiteX8" fmla="*/ 240506 w 342900"/>
              <a:gd name="connsiteY8" fmla="*/ 42862 h 119062"/>
              <a:gd name="connsiteX9" fmla="*/ 233363 w 342900"/>
              <a:gd name="connsiteY9" fmla="*/ 35719 h 119062"/>
              <a:gd name="connsiteX10" fmla="*/ 226219 w 342900"/>
              <a:gd name="connsiteY10" fmla="*/ 33337 h 119062"/>
              <a:gd name="connsiteX11" fmla="*/ 202406 w 342900"/>
              <a:gd name="connsiteY11" fmla="*/ 23812 h 119062"/>
              <a:gd name="connsiteX12" fmla="*/ 183356 w 342900"/>
              <a:gd name="connsiteY12" fmla="*/ 19050 h 119062"/>
              <a:gd name="connsiteX13" fmla="*/ 169069 w 342900"/>
              <a:gd name="connsiteY13" fmla="*/ 14287 h 119062"/>
              <a:gd name="connsiteX14" fmla="*/ 161925 w 342900"/>
              <a:gd name="connsiteY14" fmla="*/ 11906 h 119062"/>
              <a:gd name="connsiteX15" fmla="*/ 152400 w 342900"/>
              <a:gd name="connsiteY15" fmla="*/ 9525 h 119062"/>
              <a:gd name="connsiteX16" fmla="*/ 138113 w 342900"/>
              <a:gd name="connsiteY16" fmla="*/ 4762 h 119062"/>
              <a:gd name="connsiteX17" fmla="*/ 97631 w 342900"/>
              <a:gd name="connsiteY17" fmla="*/ 0 h 119062"/>
              <a:gd name="connsiteX18" fmla="*/ 50006 w 342900"/>
              <a:gd name="connsiteY18" fmla="*/ 2381 h 119062"/>
              <a:gd name="connsiteX19" fmla="*/ 35719 w 342900"/>
              <a:gd name="connsiteY19" fmla="*/ 4762 h 119062"/>
              <a:gd name="connsiteX20" fmla="*/ 19050 w 342900"/>
              <a:gd name="connsiteY20" fmla="*/ 7144 h 119062"/>
              <a:gd name="connsiteX21" fmla="*/ 0 w 342900"/>
              <a:gd name="connsiteY21" fmla="*/ 19050 h 119062"/>
              <a:gd name="connsiteX22" fmla="*/ 2381 w 342900"/>
              <a:gd name="connsiteY22" fmla="*/ 26194 h 119062"/>
              <a:gd name="connsiteX23" fmla="*/ 54769 w 342900"/>
              <a:gd name="connsiteY23" fmla="*/ 23812 h 119062"/>
              <a:gd name="connsiteX24" fmla="*/ 47625 w 342900"/>
              <a:gd name="connsiteY24" fmla="*/ 21431 h 119062"/>
              <a:gd name="connsiteX25" fmla="*/ 28575 w 342900"/>
              <a:gd name="connsiteY25" fmla="*/ 21431 h 1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42900" h="119062">
                <a:moveTo>
                  <a:pt x="342900" y="119062"/>
                </a:moveTo>
                <a:cubicBezTo>
                  <a:pt x="338138" y="115093"/>
                  <a:pt x="333572" y="110875"/>
                  <a:pt x="328613" y="107156"/>
                </a:cubicBezTo>
                <a:cubicBezTo>
                  <a:pt x="324034" y="103722"/>
                  <a:pt x="318372" y="101678"/>
                  <a:pt x="314325" y="97631"/>
                </a:cubicBezTo>
                <a:cubicBezTo>
                  <a:pt x="309563" y="92869"/>
                  <a:pt x="305642" y="87080"/>
                  <a:pt x="300038" y="83344"/>
                </a:cubicBezTo>
                <a:cubicBezTo>
                  <a:pt x="293014" y="78661"/>
                  <a:pt x="291480" y="78313"/>
                  <a:pt x="285750" y="71437"/>
                </a:cubicBezTo>
                <a:cubicBezTo>
                  <a:pt x="283918" y="69239"/>
                  <a:pt x="283415" y="65811"/>
                  <a:pt x="280988" y="64294"/>
                </a:cubicBezTo>
                <a:cubicBezTo>
                  <a:pt x="276731" y="61633"/>
                  <a:pt x="270877" y="62316"/>
                  <a:pt x="266700" y="59531"/>
                </a:cubicBezTo>
                <a:cubicBezTo>
                  <a:pt x="257468" y="53377"/>
                  <a:pt x="262271" y="55674"/>
                  <a:pt x="252413" y="52387"/>
                </a:cubicBezTo>
                <a:cubicBezTo>
                  <a:pt x="241761" y="36412"/>
                  <a:pt x="254309" y="52064"/>
                  <a:pt x="240506" y="42862"/>
                </a:cubicBezTo>
                <a:cubicBezTo>
                  <a:pt x="237704" y="40994"/>
                  <a:pt x="236165" y="37587"/>
                  <a:pt x="233363" y="35719"/>
                </a:cubicBezTo>
                <a:cubicBezTo>
                  <a:pt x="231274" y="34327"/>
                  <a:pt x="228526" y="34326"/>
                  <a:pt x="226219" y="33337"/>
                </a:cubicBezTo>
                <a:cubicBezTo>
                  <a:pt x="201701" y="22829"/>
                  <a:pt x="234915" y="34649"/>
                  <a:pt x="202406" y="23812"/>
                </a:cubicBezTo>
                <a:cubicBezTo>
                  <a:pt x="180730" y="16586"/>
                  <a:pt x="214968" y="27672"/>
                  <a:pt x="183356" y="19050"/>
                </a:cubicBezTo>
                <a:cubicBezTo>
                  <a:pt x="178513" y="17729"/>
                  <a:pt x="173831" y="15875"/>
                  <a:pt x="169069" y="14287"/>
                </a:cubicBezTo>
                <a:cubicBezTo>
                  <a:pt x="166688" y="13493"/>
                  <a:pt x="164360" y="12515"/>
                  <a:pt x="161925" y="11906"/>
                </a:cubicBezTo>
                <a:cubicBezTo>
                  <a:pt x="158750" y="11112"/>
                  <a:pt x="155535" y="10465"/>
                  <a:pt x="152400" y="9525"/>
                </a:cubicBezTo>
                <a:cubicBezTo>
                  <a:pt x="147592" y="8082"/>
                  <a:pt x="143112" y="5216"/>
                  <a:pt x="138113" y="4762"/>
                </a:cubicBezTo>
                <a:cubicBezTo>
                  <a:pt x="107110" y="1944"/>
                  <a:pt x="120567" y="3822"/>
                  <a:pt x="97631" y="0"/>
                </a:cubicBezTo>
                <a:cubicBezTo>
                  <a:pt x="81756" y="794"/>
                  <a:pt x="65854" y="1162"/>
                  <a:pt x="50006" y="2381"/>
                </a:cubicBezTo>
                <a:cubicBezTo>
                  <a:pt x="45192" y="2751"/>
                  <a:pt x="40491" y="4028"/>
                  <a:pt x="35719" y="4762"/>
                </a:cubicBezTo>
                <a:cubicBezTo>
                  <a:pt x="30172" y="5616"/>
                  <a:pt x="24606" y="6350"/>
                  <a:pt x="19050" y="7144"/>
                </a:cubicBezTo>
                <a:cubicBezTo>
                  <a:pt x="2048" y="12811"/>
                  <a:pt x="7548" y="7729"/>
                  <a:pt x="0" y="19050"/>
                </a:cubicBezTo>
                <a:cubicBezTo>
                  <a:pt x="794" y="21431"/>
                  <a:pt x="-120" y="25977"/>
                  <a:pt x="2381" y="26194"/>
                </a:cubicBezTo>
                <a:cubicBezTo>
                  <a:pt x="19796" y="27708"/>
                  <a:pt x="37384" y="25642"/>
                  <a:pt x="54769" y="23812"/>
                </a:cubicBezTo>
                <a:cubicBezTo>
                  <a:pt x="57265" y="23549"/>
                  <a:pt x="50125" y="21658"/>
                  <a:pt x="47625" y="21431"/>
                </a:cubicBezTo>
                <a:cubicBezTo>
                  <a:pt x="41301" y="20856"/>
                  <a:pt x="34925" y="21431"/>
                  <a:pt x="28575" y="21431"/>
                </a:cubicBezTo>
              </a:path>
            </a:pathLst>
          </a:custGeom>
          <a:noFill/>
          <a:ln w="92075">
            <a:solidFill>
              <a:schemeClr val="accent3">
                <a:lumMod val="50000"/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DC20E2C-A180-4651-8E38-8BB3D45350DF}"/>
              </a:ext>
            </a:extLst>
          </p:cNvPr>
          <p:cNvSpPr/>
          <p:nvPr/>
        </p:nvSpPr>
        <p:spPr>
          <a:xfrm>
            <a:off x="3282552" y="3214687"/>
            <a:ext cx="204787" cy="57156"/>
          </a:xfrm>
          <a:custGeom>
            <a:avLst/>
            <a:gdLst>
              <a:gd name="connsiteX0" fmla="*/ 83343 w 216693"/>
              <a:gd name="connsiteY0" fmla="*/ 233363 h 233363"/>
              <a:gd name="connsiteX1" fmla="*/ 114300 w 216693"/>
              <a:gd name="connsiteY1" fmla="*/ 211931 h 233363"/>
              <a:gd name="connsiteX2" fmla="*/ 126206 w 216693"/>
              <a:gd name="connsiteY2" fmla="*/ 202406 h 233363"/>
              <a:gd name="connsiteX3" fmla="*/ 130968 w 216693"/>
              <a:gd name="connsiteY3" fmla="*/ 195263 h 233363"/>
              <a:gd name="connsiteX4" fmla="*/ 138112 w 216693"/>
              <a:gd name="connsiteY4" fmla="*/ 192881 h 233363"/>
              <a:gd name="connsiteX5" fmla="*/ 152400 w 216693"/>
              <a:gd name="connsiteY5" fmla="*/ 183356 h 233363"/>
              <a:gd name="connsiteX6" fmla="*/ 159543 w 216693"/>
              <a:gd name="connsiteY6" fmla="*/ 180975 h 233363"/>
              <a:gd name="connsiteX7" fmla="*/ 173831 w 216693"/>
              <a:gd name="connsiteY7" fmla="*/ 171450 h 233363"/>
              <a:gd name="connsiteX8" fmla="*/ 178593 w 216693"/>
              <a:gd name="connsiteY8" fmla="*/ 164306 h 233363"/>
              <a:gd name="connsiteX9" fmla="*/ 185737 w 216693"/>
              <a:gd name="connsiteY9" fmla="*/ 161925 h 233363"/>
              <a:gd name="connsiteX10" fmla="*/ 180975 w 216693"/>
              <a:gd name="connsiteY10" fmla="*/ 154781 h 233363"/>
              <a:gd name="connsiteX11" fmla="*/ 166687 w 216693"/>
              <a:gd name="connsiteY11" fmla="*/ 150019 h 233363"/>
              <a:gd name="connsiteX12" fmla="*/ 152400 w 216693"/>
              <a:gd name="connsiteY12" fmla="*/ 145256 h 233363"/>
              <a:gd name="connsiteX13" fmla="*/ 130968 w 216693"/>
              <a:gd name="connsiteY13" fmla="*/ 138113 h 233363"/>
              <a:gd name="connsiteX14" fmla="*/ 123825 w 216693"/>
              <a:gd name="connsiteY14" fmla="*/ 135731 h 233363"/>
              <a:gd name="connsiteX15" fmla="*/ 116681 w 216693"/>
              <a:gd name="connsiteY15" fmla="*/ 133350 h 233363"/>
              <a:gd name="connsiteX16" fmla="*/ 102393 w 216693"/>
              <a:gd name="connsiteY16" fmla="*/ 126206 h 233363"/>
              <a:gd name="connsiteX17" fmla="*/ 90487 w 216693"/>
              <a:gd name="connsiteY17" fmla="*/ 123825 h 233363"/>
              <a:gd name="connsiteX18" fmla="*/ 71437 w 216693"/>
              <a:gd name="connsiteY18" fmla="*/ 119063 h 233363"/>
              <a:gd name="connsiteX19" fmla="*/ 59531 w 216693"/>
              <a:gd name="connsiteY19" fmla="*/ 116681 h 233363"/>
              <a:gd name="connsiteX20" fmla="*/ 45243 w 216693"/>
              <a:gd name="connsiteY20" fmla="*/ 111919 h 233363"/>
              <a:gd name="connsiteX21" fmla="*/ 30956 w 216693"/>
              <a:gd name="connsiteY21" fmla="*/ 107156 h 233363"/>
              <a:gd name="connsiteX22" fmla="*/ 23812 w 216693"/>
              <a:gd name="connsiteY22" fmla="*/ 102394 h 233363"/>
              <a:gd name="connsiteX23" fmla="*/ 0 w 216693"/>
              <a:gd name="connsiteY23" fmla="*/ 97631 h 233363"/>
              <a:gd name="connsiteX24" fmla="*/ 7143 w 216693"/>
              <a:gd name="connsiteY24" fmla="*/ 95250 h 233363"/>
              <a:gd name="connsiteX25" fmla="*/ 26193 w 216693"/>
              <a:gd name="connsiteY25" fmla="*/ 90488 h 233363"/>
              <a:gd name="connsiteX26" fmla="*/ 40481 w 216693"/>
              <a:gd name="connsiteY26" fmla="*/ 85725 h 233363"/>
              <a:gd name="connsiteX27" fmla="*/ 47625 w 216693"/>
              <a:gd name="connsiteY27" fmla="*/ 83344 h 233363"/>
              <a:gd name="connsiteX28" fmla="*/ 52387 w 216693"/>
              <a:gd name="connsiteY28" fmla="*/ 76200 h 233363"/>
              <a:gd name="connsiteX29" fmla="*/ 59531 w 216693"/>
              <a:gd name="connsiteY29" fmla="*/ 73819 h 233363"/>
              <a:gd name="connsiteX30" fmla="*/ 66675 w 216693"/>
              <a:gd name="connsiteY30" fmla="*/ 69056 h 233363"/>
              <a:gd name="connsiteX31" fmla="*/ 88106 w 216693"/>
              <a:gd name="connsiteY31" fmla="*/ 61913 h 233363"/>
              <a:gd name="connsiteX32" fmla="*/ 95250 w 216693"/>
              <a:gd name="connsiteY32" fmla="*/ 59531 h 233363"/>
              <a:gd name="connsiteX33" fmla="*/ 102393 w 216693"/>
              <a:gd name="connsiteY33" fmla="*/ 57150 h 233363"/>
              <a:gd name="connsiteX34" fmla="*/ 109537 w 216693"/>
              <a:gd name="connsiteY34" fmla="*/ 52388 h 233363"/>
              <a:gd name="connsiteX35" fmla="*/ 130968 w 216693"/>
              <a:gd name="connsiteY35" fmla="*/ 45244 h 233363"/>
              <a:gd name="connsiteX36" fmla="*/ 138112 w 216693"/>
              <a:gd name="connsiteY36" fmla="*/ 42863 h 233363"/>
              <a:gd name="connsiteX37" fmla="*/ 145256 w 216693"/>
              <a:gd name="connsiteY37" fmla="*/ 38100 h 233363"/>
              <a:gd name="connsiteX38" fmla="*/ 152400 w 216693"/>
              <a:gd name="connsiteY38" fmla="*/ 35719 h 233363"/>
              <a:gd name="connsiteX39" fmla="*/ 166687 w 216693"/>
              <a:gd name="connsiteY39" fmla="*/ 26194 h 233363"/>
              <a:gd name="connsiteX40" fmla="*/ 173831 w 216693"/>
              <a:gd name="connsiteY40" fmla="*/ 21431 h 233363"/>
              <a:gd name="connsiteX41" fmla="*/ 188118 w 216693"/>
              <a:gd name="connsiteY41" fmla="*/ 16669 h 233363"/>
              <a:gd name="connsiteX42" fmla="*/ 195262 w 216693"/>
              <a:gd name="connsiteY42" fmla="*/ 11906 h 233363"/>
              <a:gd name="connsiteX43" fmla="*/ 202406 w 216693"/>
              <a:gd name="connsiteY43" fmla="*/ 9525 h 233363"/>
              <a:gd name="connsiteX44" fmla="*/ 216693 w 216693"/>
              <a:gd name="connsiteY44" fmla="*/ 0 h 23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16693" h="233363">
                <a:moveTo>
                  <a:pt x="83343" y="233363"/>
                </a:moveTo>
                <a:cubicBezTo>
                  <a:pt x="93662" y="226219"/>
                  <a:pt x="107338" y="222374"/>
                  <a:pt x="114300" y="211931"/>
                </a:cubicBezTo>
                <a:cubicBezTo>
                  <a:pt x="120454" y="202699"/>
                  <a:pt x="116347" y="205693"/>
                  <a:pt x="126206" y="202406"/>
                </a:cubicBezTo>
                <a:cubicBezTo>
                  <a:pt x="127793" y="200025"/>
                  <a:pt x="128733" y="197051"/>
                  <a:pt x="130968" y="195263"/>
                </a:cubicBezTo>
                <a:cubicBezTo>
                  <a:pt x="132928" y="193695"/>
                  <a:pt x="135918" y="194100"/>
                  <a:pt x="138112" y="192881"/>
                </a:cubicBezTo>
                <a:cubicBezTo>
                  <a:pt x="143116" y="190101"/>
                  <a:pt x="146970" y="185166"/>
                  <a:pt x="152400" y="183356"/>
                </a:cubicBezTo>
                <a:cubicBezTo>
                  <a:pt x="154781" y="182562"/>
                  <a:pt x="157349" y="182194"/>
                  <a:pt x="159543" y="180975"/>
                </a:cubicBezTo>
                <a:cubicBezTo>
                  <a:pt x="164547" y="178195"/>
                  <a:pt x="173831" y="171450"/>
                  <a:pt x="173831" y="171450"/>
                </a:cubicBezTo>
                <a:cubicBezTo>
                  <a:pt x="175418" y="169069"/>
                  <a:pt x="176358" y="166094"/>
                  <a:pt x="178593" y="164306"/>
                </a:cubicBezTo>
                <a:cubicBezTo>
                  <a:pt x="180553" y="162738"/>
                  <a:pt x="185128" y="164360"/>
                  <a:pt x="185737" y="161925"/>
                </a:cubicBezTo>
                <a:cubicBezTo>
                  <a:pt x="186431" y="159149"/>
                  <a:pt x="183402" y="156298"/>
                  <a:pt x="180975" y="154781"/>
                </a:cubicBezTo>
                <a:cubicBezTo>
                  <a:pt x="176718" y="152120"/>
                  <a:pt x="171450" y="151606"/>
                  <a:pt x="166687" y="150019"/>
                </a:cubicBezTo>
                <a:lnTo>
                  <a:pt x="152400" y="145256"/>
                </a:lnTo>
                <a:lnTo>
                  <a:pt x="130968" y="138113"/>
                </a:lnTo>
                <a:lnTo>
                  <a:pt x="123825" y="135731"/>
                </a:lnTo>
                <a:cubicBezTo>
                  <a:pt x="121444" y="134937"/>
                  <a:pt x="118770" y="134742"/>
                  <a:pt x="116681" y="133350"/>
                </a:cubicBezTo>
                <a:cubicBezTo>
                  <a:pt x="109699" y="128696"/>
                  <a:pt x="110278" y="128177"/>
                  <a:pt x="102393" y="126206"/>
                </a:cubicBezTo>
                <a:cubicBezTo>
                  <a:pt x="98467" y="125224"/>
                  <a:pt x="94431" y="124735"/>
                  <a:pt x="90487" y="123825"/>
                </a:cubicBezTo>
                <a:cubicBezTo>
                  <a:pt x="84109" y="122353"/>
                  <a:pt x="77855" y="120347"/>
                  <a:pt x="71437" y="119063"/>
                </a:cubicBezTo>
                <a:cubicBezTo>
                  <a:pt x="67468" y="118269"/>
                  <a:pt x="63436" y="117746"/>
                  <a:pt x="59531" y="116681"/>
                </a:cubicBezTo>
                <a:cubicBezTo>
                  <a:pt x="54688" y="115360"/>
                  <a:pt x="50006" y="113506"/>
                  <a:pt x="45243" y="111919"/>
                </a:cubicBezTo>
                <a:cubicBezTo>
                  <a:pt x="45239" y="111918"/>
                  <a:pt x="30959" y="107158"/>
                  <a:pt x="30956" y="107156"/>
                </a:cubicBezTo>
                <a:cubicBezTo>
                  <a:pt x="28575" y="105569"/>
                  <a:pt x="26547" y="103236"/>
                  <a:pt x="23812" y="102394"/>
                </a:cubicBezTo>
                <a:cubicBezTo>
                  <a:pt x="16075" y="100013"/>
                  <a:pt x="0" y="97631"/>
                  <a:pt x="0" y="97631"/>
                </a:cubicBezTo>
                <a:cubicBezTo>
                  <a:pt x="2381" y="96837"/>
                  <a:pt x="4722" y="95910"/>
                  <a:pt x="7143" y="95250"/>
                </a:cubicBezTo>
                <a:cubicBezTo>
                  <a:pt x="13458" y="93528"/>
                  <a:pt x="19984" y="92558"/>
                  <a:pt x="26193" y="90488"/>
                </a:cubicBezTo>
                <a:lnTo>
                  <a:pt x="40481" y="85725"/>
                </a:lnTo>
                <a:lnTo>
                  <a:pt x="47625" y="83344"/>
                </a:lnTo>
                <a:cubicBezTo>
                  <a:pt x="49212" y="80963"/>
                  <a:pt x="50152" y="77988"/>
                  <a:pt x="52387" y="76200"/>
                </a:cubicBezTo>
                <a:cubicBezTo>
                  <a:pt x="54347" y="74632"/>
                  <a:pt x="57286" y="74942"/>
                  <a:pt x="59531" y="73819"/>
                </a:cubicBezTo>
                <a:cubicBezTo>
                  <a:pt x="62091" y="72539"/>
                  <a:pt x="64060" y="70218"/>
                  <a:pt x="66675" y="69056"/>
                </a:cubicBezTo>
                <a:cubicBezTo>
                  <a:pt x="66683" y="69052"/>
                  <a:pt x="84530" y="63105"/>
                  <a:pt x="88106" y="61913"/>
                </a:cubicBezTo>
                <a:lnTo>
                  <a:pt x="95250" y="59531"/>
                </a:lnTo>
                <a:cubicBezTo>
                  <a:pt x="97631" y="58737"/>
                  <a:pt x="100305" y="58542"/>
                  <a:pt x="102393" y="57150"/>
                </a:cubicBezTo>
                <a:cubicBezTo>
                  <a:pt x="104774" y="55563"/>
                  <a:pt x="106922" y="53550"/>
                  <a:pt x="109537" y="52388"/>
                </a:cubicBezTo>
                <a:cubicBezTo>
                  <a:pt x="109539" y="52387"/>
                  <a:pt x="127395" y="46435"/>
                  <a:pt x="130968" y="45244"/>
                </a:cubicBezTo>
                <a:lnTo>
                  <a:pt x="138112" y="42863"/>
                </a:lnTo>
                <a:cubicBezTo>
                  <a:pt x="140493" y="41275"/>
                  <a:pt x="142696" y="39380"/>
                  <a:pt x="145256" y="38100"/>
                </a:cubicBezTo>
                <a:cubicBezTo>
                  <a:pt x="147501" y="36977"/>
                  <a:pt x="150311" y="37111"/>
                  <a:pt x="152400" y="35719"/>
                </a:cubicBezTo>
                <a:cubicBezTo>
                  <a:pt x="170237" y="23827"/>
                  <a:pt x="149700" y="31856"/>
                  <a:pt x="166687" y="26194"/>
                </a:cubicBezTo>
                <a:cubicBezTo>
                  <a:pt x="169068" y="24606"/>
                  <a:pt x="171216" y="22593"/>
                  <a:pt x="173831" y="21431"/>
                </a:cubicBezTo>
                <a:cubicBezTo>
                  <a:pt x="178418" y="19392"/>
                  <a:pt x="188118" y="16669"/>
                  <a:pt x="188118" y="16669"/>
                </a:cubicBezTo>
                <a:cubicBezTo>
                  <a:pt x="190499" y="15081"/>
                  <a:pt x="192702" y="13186"/>
                  <a:pt x="195262" y="11906"/>
                </a:cubicBezTo>
                <a:cubicBezTo>
                  <a:pt x="197507" y="10783"/>
                  <a:pt x="200212" y="10744"/>
                  <a:pt x="202406" y="9525"/>
                </a:cubicBezTo>
                <a:cubicBezTo>
                  <a:pt x="207409" y="6745"/>
                  <a:pt x="216693" y="0"/>
                  <a:pt x="216693" y="0"/>
                </a:cubicBezTo>
              </a:path>
            </a:pathLst>
          </a:custGeom>
          <a:ln w="85725">
            <a:solidFill>
              <a:schemeClr val="accent3">
                <a:lumMod val="75000"/>
                <a:alpha val="7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7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-533400" y="1287147"/>
            <a:ext cx="8153400" cy="770253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Existing Gateway Road Intersection</a:t>
            </a:r>
          </a:p>
        </p:txBody>
      </p:sp>
      <p:pic>
        <p:nvPicPr>
          <p:cNvPr id="3" name="Picture 2" descr="A close up of a desert road&#10;&#10;Description automatically generated">
            <a:extLst>
              <a:ext uri="{FF2B5EF4-FFF2-40B4-BE49-F238E27FC236}">
                <a16:creationId xmlns:a16="http://schemas.microsoft.com/office/drawing/2014/main" id="{766295F3-DFE9-4603-8D6A-ABDA895A7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" y="19431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6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-76200" y="1287147"/>
            <a:ext cx="9067800" cy="770253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Gateway Road Roundabout &amp; Trail underpass</a:t>
            </a:r>
          </a:p>
        </p:txBody>
      </p:sp>
      <p:pic>
        <p:nvPicPr>
          <p:cNvPr id="5" name="Picture 4" descr="A dirt road&#10;&#10;Description automatically generated">
            <a:extLst>
              <a:ext uri="{FF2B5EF4-FFF2-40B4-BE49-F238E27FC236}">
                <a16:creationId xmlns:a16="http://schemas.microsoft.com/office/drawing/2014/main" id="{C3899FDC-6E77-44AF-92BF-3C298887C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1745"/>
            <a:ext cx="9144000" cy="489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7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1454343"/>
            <a:ext cx="8610600" cy="770253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Roundabout Benefits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9D97885-D415-47B7-A5AF-BA4C9EC14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95468"/>
            <a:ext cx="8229600" cy="1995532"/>
          </a:xfrm>
          <a:noFill/>
        </p:spPr>
        <p:txBody>
          <a:bodyPr>
            <a:normAutofit/>
          </a:bodyPr>
          <a:lstStyle/>
          <a:p>
            <a:pPr marL="171450" indent="-171450" defTabSz="685800">
              <a:lnSpc>
                <a:spcPct val="100000"/>
              </a:lnSpc>
              <a:spcBef>
                <a:spcPts val="375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Provides opportunity for gateway feature</a:t>
            </a:r>
          </a:p>
          <a:p>
            <a:pPr marL="171450" indent="-171450" defTabSz="685800">
              <a:lnSpc>
                <a:spcPct val="100000"/>
              </a:lnSpc>
              <a:spcBef>
                <a:spcPts val="375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Reduce air pollution and fuel use due to fewer stops and hard accelerations</a:t>
            </a:r>
          </a:p>
          <a:p>
            <a:pPr marL="171450" indent="-171450" defTabSz="685800">
              <a:lnSpc>
                <a:spcPct val="100000"/>
              </a:lnSpc>
              <a:spcBef>
                <a:spcPts val="375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No signal equipment to power or maintain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33400" y="4129596"/>
            <a:ext cx="8172954" cy="1966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8619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4F4E4D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86199"/>
              </a:buClr>
              <a:buFont typeface="Arial" panose="020B0604020202020204" pitchFamily="34" charset="0"/>
              <a:buChar char="•"/>
              <a:defRPr sz="2400" kern="1200">
                <a:solidFill>
                  <a:srgbClr val="4F4E4D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86199"/>
              </a:buClr>
              <a:buFont typeface="Arial" panose="020B0604020202020204" pitchFamily="34" charset="0"/>
              <a:buChar char="•"/>
              <a:defRPr sz="1800" kern="1200">
                <a:solidFill>
                  <a:srgbClr val="4F4E4D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86199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F4E4D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86199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F4E4D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75"/>
              </a:spcBef>
              <a:buClrTx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90% reduction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in fatal crashes</a:t>
            </a:r>
          </a:p>
          <a:p>
            <a:pPr>
              <a:lnSpc>
                <a:spcPct val="100000"/>
              </a:lnSpc>
              <a:spcBef>
                <a:spcPts val="375"/>
              </a:spcBef>
              <a:buClrTx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76% reduction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in injury crashes</a:t>
            </a:r>
          </a:p>
          <a:p>
            <a:pPr>
              <a:lnSpc>
                <a:spcPct val="100000"/>
              </a:lnSpc>
              <a:spcBef>
                <a:spcPts val="375"/>
              </a:spcBef>
              <a:buClrTx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35% reduction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in all crashes</a:t>
            </a:r>
          </a:p>
          <a:p>
            <a:pPr>
              <a:lnSpc>
                <a:spcPct val="100000"/>
              </a:lnSpc>
              <a:spcBef>
                <a:spcPts val="375"/>
              </a:spcBef>
              <a:buClrTx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Slower speeds are safer for 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all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users (cars,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peds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., bicycles)</a:t>
            </a:r>
          </a:p>
        </p:txBody>
      </p:sp>
    </p:spTree>
    <p:extLst>
      <p:ext uri="{BB962C8B-B14F-4D97-AF65-F5344CB8AC3E}">
        <p14:creationId xmlns:p14="http://schemas.microsoft.com/office/powerpoint/2010/main" val="28273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Dpoc-adssfs02p\Projects\_2016 Projects\2016-102 30th Street Fontanero to Mesa\public meeting docs\imag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1447800"/>
            <a:ext cx="7107237" cy="4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3124200" cy="121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>
                <a:solidFill>
                  <a:schemeClr val="tx2">
                    <a:lumMod val="75000"/>
                  </a:schemeClr>
                </a:solidFill>
              </a:rPr>
              <a:t>Issues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- Operations / congestion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- Sense of arrival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u="sng" dirty="0">
                <a:solidFill>
                  <a:schemeClr val="tx2">
                    <a:lumMod val="75000"/>
                  </a:schemeClr>
                </a:solidFill>
              </a:rPr>
              <a:t>Recommendation – Roundabout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- Provides good operations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- Provides opportunity for gateway feature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- Natural Aesthetic preferred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75BEC0-2CEE-4007-9A44-190CB4B5D238}"/>
              </a:ext>
            </a:extLst>
          </p:cNvPr>
          <p:cNvSpPr txBox="1"/>
          <p:nvPr/>
        </p:nvSpPr>
        <p:spPr>
          <a:xfrm>
            <a:off x="4000500" y="24384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32- conflict points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9047A0-CEB3-4C27-9176-FED6AF731017}"/>
              </a:ext>
            </a:extLst>
          </p:cNvPr>
          <p:cNvSpPr txBox="1"/>
          <p:nvPr/>
        </p:nvSpPr>
        <p:spPr>
          <a:xfrm>
            <a:off x="7924800" y="2357735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8 -  conflict points</a:t>
            </a:r>
          </a:p>
        </p:txBody>
      </p:sp>
    </p:spTree>
    <p:extLst>
      <p:ext uri="{BB962C8B-B14F-4D97-AF65-F5344CB8AC3E}">
        <p14:creationId xmlns:p14="http://schemas.microsoft.com/office/powerpoint/2010/main" val="8410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3124200" cy="205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>
                <a:solidFill>
                  <a:schemeClr val="tx2">
                    <a:lumMod val="75000"/>
                  </a:schemeClr>
                </a:solidFill>
              </a:rPr>
              <a:t>Issues</a:t>
            </a:r>
          </a:p>
          <a:p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Pedestrian Safety</a:t>
            </a:r>
          </a:p>
          <a:p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Long distance pedestrian crossings</a:t>
            </a:r>
          </a:p>
          <a:p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Risk of high-speed pedestrian vehicle collision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75BEC0-2CEE-4007-9A44-190CB4B5D238}"/>
              </a:ext>
            </a:extLst>
          </p:cNvPr>
          <p:cNvSpPr txBox="1"/>
          <p:nvPr/>
        </p:nvSpPr>
        <p:spPr>
          <a:xfrm>
            <a:off x="3962400" y="187102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8- conflict points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9047A0-CEB3-4C27-9176-FED6AF731017}"/>
              </a:ext>
            </a:extLst>
          </p:cNvPr>
          <p:cNvSpPr txBox="1"/>
          <p:nvPr/>
        </p:nvSpPr>
        <p:spPr>
          <a:xfrm>
            <a:off x="6477000" y="1828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4- conflict points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D22D452-086F-4CD4-AF91-5B14717C8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2212018"/>
            <a:ext cx="5458589" cy="342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2DEEBA-55A9-4CE6-9518-3250C6881397}"/>
              </a:ext>
            </a:extLst>
          </p:cNvPr>
          <p:cNvSpPr txBox="1"/>
          <p:nvPr/>
        </p:nvSpPr>
        <p:spPr>
          <a:xfrm>
            <a:off x="152400" y="3657600"/>
            <a:ext cx="3276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Recommendation – Roundabout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Reduces conflict points by half from 8 to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Simplifies pedestrian crossing decisions to 4 short single lane one-way crossings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Reduces speed considerably at the pedestrian crossings</a:t>
            </a:r>
          </a:p>
        </p:txBody>
      </p:sp>
    </p:spTree>
    <p:extLst>
      <p:ext uri="{BB962C8B-B14F-4D97-AF65-F5344CB8AC3E}">
        <p14:creationId xmlns:p14="http://schemas.microsoft.com/office/powerpoint/2010/main" val="124856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921D02A-39FA-43C7-BAB7-4274E28E72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90600"/>
            <a:ext cx="4681223" cy="6058052"/>
          </a:xfrm>
          <a:prstGeom prst="rect">
            <a:avLst/>
          </a:prstGeom>
          <a:effectLst>
            <a:softEdge rad="5461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D5174C9-25A4-436F-A58A-16245FCF373F}"/>
              </a:ext>
            </a:extLst>
          </p:cNvPr>
          <p:cNvSpPr txBox="1"/>
          <p:nvPr/>
        </p:nvSpPr>
        <p:spPr>
          <a:xfrm>
            <a:off x="188782" y="2449396"/>
            <a:ext cx="26737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/>
              <a:t>3 Water Quality locations were chosen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US" sz="2000" dirty="0"/>
              <a:t>1 Chambers Way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US" sz="2000" dirty="0"/>
              <a:t>2 Water Street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US" sz="2000" dirty="0"/>
              <a:t>3 </a:t>
            </a:r>
            <a:r>
              <a:rPr lang="en-US" sz="2000" dirty="0" err="1"/>
              <a:t>Fontanero</a:t>
            </a:r>
            <a:r>
              <a:rPr lang="en-US" sz="2000" dirty="0"/>
              <a:t> Street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b="1" dirty="0"/>
          </a:p>
          <a:p>
            <a:r>
              <a:rPr lang="en-US" sz="2000" dirty="0"/>
              <a:t>CFS = Cubic Feet per Second</a:t>
            </a:r>
          </a:p>
          <a:p>
            <a:r>
              <a:rPr lang="en-US" sz="2000" dirty="0"/>
              <a:t>Camp Creek within 31</a:t>
            </a:r>
            <a:r>
              <a:rPr lang="en-US" sz="2000" baseline="30000" dirty="0"/>
              <a:t>st</a:t>
            </a:r>
            <a:r>
              <a:rPr lang="en-US" sz="2000" dirty="0"/>
              <a:t> Street carries 1,200 CFS</a:t>
            </a:r>
          </a:p>
          <a:p>
            <a:endParaRPr lang="en-US" sz="1500" dirty="0"/>
          </a:p>
          <a:p>
            <a:endParaRPr lang="en-US" sz="2400" b="1" dirty="0"/>
          </a:p>
          <a:p>
            <a:endParaRPr lang="en-US" sz="1500" dirty="0"/>
          </a:p>
          <a:p>
            <a:r>
              <a:rPr lang="en-US" sz="1500" dirty="0"/>
              <a:t>			</a:t>
            </a:r>
          </a:p>
          <a:p>
            <a:endParaRPr lang="en-US" sz="1500" dirty="0"/>
          </a:p>
          <a:p>
            <a:endParaRPr lang="en-US" sz="15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C234A11-5016-40EC-9D43-A6A9B9D6EA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128" y="1734941"/>
            <a:ext cx="1969091" cy="1368205"/>
          </a:xfrm>
          <a:prstGeom prst="rect">
            <a:avLst/>
          </a:prstGeom>
          <a:effectLst>
            <a:outerShdw blurRad="3175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C3F61-7ED0-4EB9-954B-5D3999C596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17" y="2678448"/>
            <a:ext cx="1969541" cy="1423580"/>
          </a:xfrm>
          <a:prstGeom prst="rect">
            <a:avLst/>
          </a:prstGeom>
          <a:effectLst>
            <a:outerShdw blurRad="3175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A218A7-7C33-4505-846B-92DC57C7D2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317" y="3772197"/>
            <a:ext cx="1969541" cy="1347800"/>
          </a:xfrm>
          <a:prstGeom prst="rect">
            <a:avLst/>
          </a:prstGeom>
          <a:effectLst>
            <a:outerShdw blurRad="3175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D0333CE-EFA7-4098-9182-954D87ECE8F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367" y="4771079"/>
            <a:ext cx="2014667" cy="1459556"/>
          </a:xfrm>
          <a:prstGeom prst="rect">
            <a:avLst/>
          </a:prstGeom>
          <a:effectLst>
            <a:outerShdw blurRad="3175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8" name="Arrow: Notched Right 27">
            <a:extLst>
              <a:ext uri="{FF2B5EF4-FFF2-40B4-BE49-F238E27FC236}">
                <a16:creationId xmlns:a16="http://schemas.microsoft.com/office/drawing/2014/main" id="{35DEFE0F-759C-42D8-ABE2-5A814ADF4B75}"/>
              </a:ext>
            </a:extLst>
          </p:cNvPr>
          <p:cNvSpPr/>
          <p:nvPr/>
        </p:nvSpPr>
        <p:spPr>
          <a:xfrm rot="8516377" flipV="1">
            <a:off x="5090220" y="4218333"/>
            <a:ext cx="1229362" cy="440306"/>
          </a:xfrm>
          <a:prstGeom prst="notchedRightArrow">
            <a:avLst>
              <a:gd name="adj1" fmla="val 36582"/>
              <a:gd name="adj2" fmla="val 108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145 </a:t>
            </a:r>
            <a:r>
              <a:rPr lang="en-US" sz="1350" dirty="0" err="1"/>
              <a:t>cfs</a:t>
            </a:r>
            <a:endParaRPr lang="en-US" sz="1350" dirty="0"/>
          </a:p>
        </p:txBody>
      </p:sp>
      <p:sp>
        <p:nvSpPr>
          <p:cNvPr id="29" name="Arrow: Notched Right 28">
            <a:extLst>
              <a:ext uri="{FF2B5EF4-FFF2-40B4-BE49-F238E27FC236}">
                <a16:creationId xmlns:a16="http://schemas.microsoft.com/office/drawing/2014/main" id="{D0843A30-C7DF-4EEB-BE33-929485FC5E9D}"/>
              </a:ext>
            </a:extLst>
          </p:cNvPr>
          <p:cNvSpPr/>
          <p:nvPr/>
        </p:nvSpPr>
        <p:spPr>
          <a:xfrm rot="8516377" flipV="1">
            <a:off x="5166420" y="5094961"/>
            <a:ext cx="1229362" cy="440306"/>
          </a:xfrm>
          <a:prstGeom prst="notchedRightArrow">
            <a:avLst>
              <a:gd name="adj1" fmla="val 36582"/>
              <a:gd name="adj2" fmla="val 108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60 </a:t>
            </a:r>
            <a:r>
              <a:rPr lang="en-US" sz="1350" dirty="0" err="1"/>
              <a:t>cfs</a:t>
            </a:r>
            <a:endParaRPr lang="en-US" sz="1350" dirty="0"/>
          </a:p>
        </p:txBody>
      </p:sp>
      <p:sp>
        <p:nvSpPr>
          <p:cNvPr id="30" name="Arrow: Notched Right 29">
            <a:extLst>
              <a:ext uri="{FF2B5EF4-FFF2-40B4-BE49-F238E27FC236}">
                <a16:creationId xmlns:a16="http://schemas.microsoft.com/office/drawing/2014/main" id="{98A03442-B8AF-40DC-80DA-5D298B1F66C0}"/>
              </a:ext>
            </a:extLst>
          </p:cNvPr>
          <p:cNvSpPr/>
          <p:nvPr/>
        </p:nvSpPr>
        <p:spPr>
          <a:xfrm rot="8516377" flipV="1">
            <a:off x="5491418" y="5589933"/>
            <a:ext cx="1229362" cy="440306"/>
          </a:xfrm>
          <a:prstGeom prst="notchedRightArrow">
            <a:avLst>
              <a:gd name="adj1" fmla="val 36582"/>
              <a:gd name="adj2" fmla="val 108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350" dirty="0"/>
              <a:t>30 </a:t>
            </a:r>
            <a:r>
              <a:rPr lang="en-US" sz="1350" dirty="0" err="1"/>
              <a:t>cfs</a:t>
            </a:r>
            <a:endParaRPr lang="en-US" sz="135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CBE5540-BE74-455C-B8D3-107AF916097A}"/>
              </a:ext>
            </a:extLst>
          </p:cNvPr>
          <p:cNvGrpSpPr/>
          <p:nvPr/>
        </p:nvGrpSpPr>
        <p:grpSpPr>
          <a:xfrm>
            <a:off x="4787575" y="4572000"/>
            <a:ext cx="546425" cy="546425"/>
            <a:chOff x="5585403" y="1039225"/>
            <a:chExt cx="728566" cy="728566"/>
          </a:xfrm>
        </p:grpSpPr>
        <p:pic>
          <p:nvPicPr>
            <p:cNvPr id="41" name="Graphic 40" descr="Water">
              <a:extLst>
                <a:ext uri="{FF2B5EF4-FFF2-40B4-BE49-F238E27FC236}">
                  <a16:creationId xmlns:a16="http://schemas.microsoft.com/office/drawing/2014/main" id="{8A15DF86-5E81-4B75-A918-53E81C93E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585403" y="1039225"/>
              <a:ext cx="728566" cy="728566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13E19CB-A1A9-488F-B0CA-A9287B0FD7E8}"/>
                </a:ext>
              </a:extLst>
            </p:cNvPr>
            <p:cNvSpPr txBox="1"/>
            <p:nvPr/>
          </p:nvSpPr>
          <p:spPr>
            <a:xfrm>
              <a:off x="5791612" y="1277527"/>
              <a:ext cx="43633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D79A77F-28C0-46FB-8899-9A6BC1221319}"/>
              </a:ext>
            </a:extLst>
          </p:cNvPr>
          <p:cNvGrpSpPr/>
          <p:nvPr/>
        </p:nvGrpSpPr>
        <p:grpSpPr>
          <a:xfrm>
            <a:off x="4876800" y="5473375"/>
            <a:ext cx="546425" cy="546425"/>
            <a:chOff x="5585403" y="1039225"/>
            <a:chExt cx="728566" cy="728566"/>
          </a:xfrm>
        </p:grpSpPr>
        <p:pic>
          <p:nvPicPr>
            <p:cNvPr id="44" name="Graphic 43" descr="Water">
              <a:extLst>
                <a:ext uri="{FF2B5EF4-FFF2-40B4-BE49-F238E27FC236}">
                  <a16:creationId xmlns:a16="http://schemas.microsoft.com/office/drawing/2014/main" id="{FFDC7823-2520-42C0-82D1-FCE649CC7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585403" y="1039225"/>
              <a:ext cx="728566" cy="728566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A26EECF-DA7E-4FCF-A960-459A36FADE1C}"/>
                </a:ext>
              </a:extLst>
            </p:cNvPr>
            <p:cNvSpPr txBox="1"/>
            <p:nvPr/>
          </p:nvSpPr>
          <p:spPr>
            <a:xfrm>
              <a:off x="5791612" y="1277527"/>
              <a:ext cx="43633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E64B1F1-15A8-4909-816F-85D9141AB323}"/>
              </a:ext>
            </a:extLst>
          </p:cNvPr>
          <p:cNvGrpSpPr/>
          <p:nvPr/>
        </p:nvGrpSpPr>
        <p:grpSpPr>
          <a:xfrm>
            <a:off x="5257800" y="6159175"/>
            <a:ext cx="546425" cy="546425"/>
            <a:chOff x="5585403" y="1039225"/>
            <a:chExt cx="728566" cy="728566"/>
          </a:xfrm>
        </p:grpSpPr>
        <p:pic>
          <p:nvPicPr>
            <p:cNvPr id="47" name="Graphic 46" descr="Water">
              <a:extLst>
                <a:ext uri="{FF2B5EF4-FFF2-40B4-BE49-F238E27FC236}">
                  <a16:creationId xmlns:a16="http://schemas.microsoft.com/office/drawing/2014/main" id="{2A4EF2C6-532C-4EAA-A0B4-5A9D66A2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585403" y="1039225"/>
              <a:ext cx="728566" cy="728566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1A66D80-DDC1-48E9-88CE-BBF6C05D5BFD}"/>
                </a:ext>
              </a:extLst>
            </p:cNvPr>
            <p:cNvSpPr txBox="1"/>
            <p:nvPr/>
          </p:nvSpPr>
          <p:spPr>
            <a:xfrm>
              <a:off x="5791612" y="1277527"/>
              <a:ext cx="43633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0039059D-7730-4DD7-9D02-096D07E99D88}"/>
              </a:ext>
            </a:extLst>
          </p:cNvPr>
          <p:cNvSpPr txBox="1">
            <a:spLocks/>
          </p:cNvSpPr>
          <p:nvPr/>
        </p:nvSpPr>
        <p:spPr>
          <a:xfrm>
            <a:off x="192584" y="1572439"/>
            <a:ext cx="3230077" cy="99417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Stormwater –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04426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304800" y="1447800"/>
            <a:ext cx="8610600" cy="770253"/>
          </a:xfrm>
        </p:spPr>
        <p:txBody>
          <a:bodyPr>
            <a:normAutofit fontScale="90000"/>
          </a:bodyPr>
          <a:lstStyle/>
          <a:p>
            <a:r>
              <a:rPr lang="en-US" sz="3600" b="1" u="sng" dirty="0"/>
              <a:t>Required water quality ponds near GOTG Park at: </a:t>
            </a:r>
            <a:br>
              <a:rPr lang="en-US" sz="3600" b="1" u="sng" dirty="0"/>
            </a:br>
            <a:r>
              <a:rPr lang="en-US" sz="2700" b="1" dirty="0"/>
              <a:t>1- Chambers &amp; 2- Water Street</a:t>
            </a:r>
          </a:p>
        </p:txBody>
      </p:sp>
      <p:pic>
        <p:nvPicPr>
          <p:cNvPr id="10" name="Picture 9" descr="A picture containing clothing&#10;&#10;Description automatically generated">
            <a:extLst>
              <a:ext uri="{FF2B5EF4-FFF2-40B4-BE49-F238E27FC236}">
                <a16:creationId xmlns:a16="http://schemas.microsoft.com/office/drawing/2014/main" id="{2D461F43-8409-473E-B19A-F54D5000FB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590800"/>
            <a:ext cx="9067800" cy="3253850"/>
          </a:xfrm>
          <a:prstGeom prst="rect">
            <a:avLst/>
          </a:prstGeom>
        </p:spPr>
      </p:pic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46E49B29-7AB7-4947-88DC-7F54333F880D}"/>
              </a:ext>
            </a:extLst>
          </p:cNvPr>
          <p:cNvSpPr/>
          <p:nvPr/>
        </p:nvSpPr>
        <p:spPr>
          <a:xfrm>
            <a:off x="3657600" y="3733800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5ECFA2DC-58C4-4A3E-8A08-E1DA042CAD67}"/>
              </a:ext>
            </a:extLst>
          </p:cNvPr>
          <p:cNvSpPr/>
          <p:nvPr/>
        </p:nvSpPr>
        <p:spPr>
          <a:xfrm>
            <a:off x="533400" y="4495800"/>
            <a:ext cx="3810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243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1534503"/>
            <a:ext cx="5867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Team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Robin Allen, P.E. City of COS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Tim Roberts, Traffic, City of COS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FHU Engineering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Bachman PR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Yeh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and Associates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TRS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Ascent Geomatics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800"/>
          <a:stretch/>
        </p:blipFill>
        <p:spPr>
          <a:xfrm>
            <a:off x="365760" y="609600"/>
            <a:ext cx="1005320" cy="5852160"/>
          </a:xfrm>
          <a:prstGeom prst="rect">
            <a:avLst/>
          </a:prstGeom>
          <a:effectLst>
            <a:glow rad="317500">
              <a:schemeClr val="bg1">
                <a:lumMod val="85000"/>
                <a:alpha val="40000"/>
              </a:schemeClr>
            </a:glow>
          </a:effectLst>
        </p:spPr>
      </p:pic>
      <p:pic>
        <p:nvPicPr>
          <p:cNvPr id="7" name="Picture 2" descr="\\Dpoc-adssfs02p\Projects\_2016 Projects\2016-102 30th Street Fontanero to Mesa\public meeting docs\image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656" y="3371088"/>
            <a:ext cx="4200144" cy="280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06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282835" y="1447800"/>
            <a:ext cx="8403965" cy="770253"/>
          </a:xfrm>
        </p:spPr>
        <p:txBody>
          <a:bodyPr>
            <a:normAutofit fontScale="90000"/>
          </a:bodyPr>
          <a:lstStyle/>
          <a:p>
            <a:r>
              <a:rPr lang="en-US" sz="3600" b="1" u="sng" dirty="0"/>
              <a:t>Required underground water quality </a:t>
            </a:r>
            <a:r>
              <a:rPr lang="en-US" sz="3600" b="1" u="sng" dirty="0" err="1"/>
              <a:t>stormtrap</a:t>
            </a:r>
            <a:br>
              <a:rPr lang="en-US" sz="3600" b="1" u="sng" dirty="0"/>
            </a:br>
            <a:r>
              <a:rPr lang="en-US" sz="2700" b="1" u="sng" dirty="0"/>
              <a:t>3</a:t>
            </a:r>
            <a:r>
              <a:rPr lang="en-US" sz="2700" b="1" dirty="0"/>
              <a:t>- </a:t>
            </a:r>
            <a:r>
              <a:rPr lang="en-US" sz="2700" b="1" dirty="0" err="1"/>
              <a:t>Fontanero</a:t>
            </a:r>
            <a:endParaRPr lang="en-US" sz="27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2195E1-A87E-4665-AFAD-B96F4174330F}"/>
              </a:ext>
            </a:extLst>
          </p:cNvPr>
          <p:cNvGrpSpPr/>
          <p:nvPr/>
        </p:nvGrpSpPr>
        <p:grpSpPr>
          <a:xfrm>
            <a:off x="304800" y="2667000"/>
            <a:ext cx="4876800" cy="3569021"/>
            <a:chOff x="129677" y="4038600"/>
            <a:chExt cx="2765923" cy="2036768"/>
          </a:xfrm>
        </p:grpSpPr>
        <p:pic>
          <p:nvPicPr>
            <p:cNvPr id="3" name="Picture 2" descr="A close up of a map&#10;&#10;Description automatically generated">
              <a:extLst>
                <a:ext uri="{FF2B5EF4-FFF2-40B4-BE49-F238E27FC236}">
                  <a16:creationId xmlns:a16="http://schemas.microsoft.com/office/drawing/2014/main" id="{5170A0C4-2A14-43A2-9D9D-D337CBCDD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9677" y="4038600"/>
              <a:ext cx="2765923" cy="2036768"/>
            </a:xfrm>
            <a:prstGeom prst="rect">
              <a:avLst/>
            </a:prstGeom>
          </p:spPr>
        </p:pic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5ECFA2DC-58C4-4A3E-8A08-E1DA042CAD67}"/>
                </a:ext>
              </a:extLst>
            </p:cNvPr>
            <p:cNvSpPr/>
            <p:nvPr/>
          </p:nvSpPr>
          <p:spPr>
            <a:xfrm>
              <a:off x="1143000" y="4648200"/>
              <a:ext cx="381000" cy="3810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8C4C1AC-8CCF-4BD6-BFB3-5B45211F11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r="8470" b="10940"/>
          <a:stretch/>
        </p:blipFill>
        <p:spPr>
          <a:xfrm>
            <a:off x="5243908" y="2348167"/>
            <a:ext cx="3617257" cy="277406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393700"/>
          </a:effectLst>
        </p:spPr>
      </p:pic>
    </p:spTree>
    <p:extLst>
      <p:ext uri="{BB962C8B-B14F-4D97-AF65-F5344CB8AC3E}">
        <p14:creationId xmlns:p14="http://schemas.microsoft.com/office/powerpoint/2010/main" val="133976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Dpoc-adssfs02p\Projects\_2016 Projects\2016-102 30th Street Fontanero to Mesa\public meeting docs\image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5609844" cy="438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914400" y="1447800"/>
            <a:ext cx="4876800" cy="914400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Project Input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2590800"/>
            <a:ext cx="6324600" cy="33547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Project Advisory Committee</a:t>
            </a:r>
          </a:p>
          <a:p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Project Website </a:t>
            </a: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  <a:hlinkClick r:id="rId3"/>
              </a:rPr>
              <a:t>https://coloradosprings.gov/30thStreet</a:t>
            </a:r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400" u="sng" dirty="0">
                <a:solidFill>
                  <a:srgbClr val="0033CC"/>
                </a:solidFill>
                <a:hlinkClick r:id="rId4"/>
              </a:rPr>
              <a:t>https://coloradosprings.gov/public-works/page/30th-street-corridor-development</a:t>
            </a:r>
            <a:endParaRPr lang="en-US" sz="1400" u="sng" dirty="0">
              <a:solidFill>
                <a:srgbClr val="0033CC"/>
              </a:solidFill>
            </a:endParaRPr>
          </a:p>
          <a:p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Project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231764"/>
              </p:ext>
            </p:extLst>
          </p:nvPr>
        </p:nvGraphicFramePr>
        <p:xfrm>
          <a:off x="609600" y="4267200"/>
          <a:ext cx="6324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5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Robin Allen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719-385-5407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a typeface="MS Mincho" panose="02020609040205080304" pitchFamily="49" charset="-128"/>
                          <a:cs typeface="Times New Roman" panose="02020603050405020304" pitchFamily="18" charset="0"/>
                          <a:hlinkClick r:id="rId5"/>
                        </a:rPr>
                        <a:t>roallen@springsgov.com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Steve Murray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719-314-1800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a typeface="MS Mincho" panose="02020609040205080304" pitchFamily="49" charset="-128"/>
                          <a:cs typeface="Times New Roman" panose="02020603050405020304" pitchFamily="18" charset="0"/>
                          <a:hlinkClick r:id="rId6"/>
                        </a:rPr>
                        <a:t>steve.murray@fhueng.com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Lisa Bachman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719-488-5908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a typeface="MS Mincho" panose="02020609040205080304" pitchFamily="49" charset="-128"/>
                          <a:cs typeface="Times New Roman" panose="02020603050405020304" pitchFamily="18" charset="0"/>
                          <a:hlinkClick r:id="rId7"/>
                        </a:rPr>
                        <a:t>lisa@bachmanpr.com</a:t>
                      </a:r>
                      <a:endParaRPr lang="en-US" dirty="0"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16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029200" y="3581400"/>
            <a:ext cx="37182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/>
              <a:t>Issues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Pavement Degradation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Traffic Congestion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Intersection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Slope Stability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Stormwater</a:t>
            </a:r>
            <a:r>
              <a:rPr lang="en-US" sz="2000" dirty="0"/>
              <a:t>/Water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Aesthetics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05400" y="2028765"/>
            <a:ext cx="3815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/>
              <a:t>Project Purpose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 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Improve Emergency Evacuation &amp; Response</a:t>
            </a:r>
            <a:endParaRPr lang="en-US" sz="2000" b="1" u="sng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\\Dpoc-adssfs02p\Projects\_2016 Projects\2016-102 30th Street Fontanero to Mesa\30th st base map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152400"/>
            <a:ext cx="4754880" cy="658368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9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Dpoc-adssfs02p\Projects\_2016 Projects\2016-102 30th Street Fontanero to Mesa\public meeting docs\image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656" y="1420368"/>
            <a:ext cx="8695944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4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4159" y="1036637"/>
            <a:ext cx="8915400" cy="1325563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Public Involvement &amp; Communications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7662E4-0E51-43DE-ABEB-C2B064A5DF90}"/>
              </a:ext>
            </a:extLst>
          </p:cNvPr>
          <p:cNvSpPr/>
          <p:nvPr/>
        </p:nvSpPr>
        <p:spPr>
          <a:xfrm>
            <a:off x="454573" y="2057400"/>
            <a:ext cx="36602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Stakeholder interviews: Oct/Nov 2016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Project Team Charter / Advisory Committee Meetings: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Nov 15, 2017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June 21, 2017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Feb 27, 2018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Numerous small group / one-on-one / HOA meetings (2016 – 2019)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Pleasant Valley neighborhood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Sierra Villa Townhomes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Organization of Westside Neighbors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Garden of the Gods Visitor &amp; Nature Center / Foundation / FOGG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Rock Ledge Ranch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Navigators / Glen Eyrie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Valley Swim Club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Hobart Elementary / D11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Ute Tribes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Trails and Open Space Coalition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5E2E0867-E355-4649-80EF-A5F582A6A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19909" y="2181278"/>
            <a:ext cx="2251841" cy="1490719"/>
          </a:xfrm>
          <a:prstGeom prst="rect">
            <a:avLst/>
          </a:prstGeom>
        </p:spPr>
      </p:pic>
      <p:pic>
        <p:nvPicPr>
          <p:cNvPr id="10" name="Picture 9" descr="A group of people in a room&#10;&#10;Description automatically generated">
            <a:extLst>
              <a:ext uri="{FF2B5EF4-FFF2-40B4-BE49-F238E27FC236}">
                <a16:creationId xmlns:a16="http://schemas.microsoft.com/office/drawing/2014/main" id="{0847E1E9-CFF0-4AFB-AB8B-CE51D77F1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184" y="2181277"/>
            <a:ext cx="2251841" cy="1490719"/>
          </a:xfrm>
          <a:prstGeom prst="rect">
            <a:avLst/>
          </a:prstGeom>
        </p:spPr>
      </p:pic>
      <p:pic>
        <p:nvPicPr>
          <p:cNvPr id="7" name="Picture 2" descr="C:\Users\roallen\Desktop\Traffic Sim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9255"/>
          <a:stretch/>
        </p:blipFill>
        <p:spPr bwMode="auto">
          <a:xfrm>
            <a:off x="4423625" y="3886200"/>
            <a:ext cx="42062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94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3138" y="990600"/>
            <a:ext cx="8915400" cy="1325563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Public/Neighborhood Meetings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7662E4-0E51-43DE-ABEB-C2B064A5DF90}"/>
              </a:ext>
            </a:extLst>
          </p:cNvPr>
          <p:cNvSpPr/>
          <p:nvPr/>
        </p:nvSpPr>
        <p:spPr>
          <a:xfrm>
            <a:off x="401863" y="2133600"/>
            <a:ext cx="348433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Public Meetings: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June 14, 2018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October 9, 2019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4(f) notifications July 27, 2019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September 10, 2019 (Pleasant Valley)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September 19, 2019 (CSU and 2C)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Agency coordination - ongoing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DCC91C-1634-471C-8C09-93C34C08AE7F}"/>
              </a:ext>
            </a:extLst>
          </p:cNvPr>
          <p:cNvSpPr/>
          <p:nvPr/>
        </p:nvSpPr>
        <p:spPr>
          <a:xfrm>
            <a:off x="400160" y="3657907"/>
            <a:ext cx="3333640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>
                <a:ea typeface="Times New Roman" panose="02020603050405020304" pitchFamily="18" charset="0"/>
              </a:rPr>
              <a:t>Communications tools</a:t>
            </a:r>
            <a:endParaRPr lang="en-US" sz="1400" dirty="0"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e-newsletters, E-mail notifications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News releases / Social Media (Facebook, Twitter, NextDoor.com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Signs for 4(f) posted in the Park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Postings to TOSC, CONO, TOPs e-newsletters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Project website:</a:t>
            </a:r>
            <a:b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u="sng" dirty="0">
                <a:solidFill>
                  <a:srgbClr val="0563C1"/>
                </a:solidFill>
                <a:ea typeface="Times New Roman" panose="02020603050405020304" pitchFamily="18" charset="0"/>
              </a:rPr>
              <a:t>https://</a:t>
            </a:r>
            <a:r>
              <a:rPr lang="en-US" sz="1400" u="sng" dirty="0">
                <a:solidFill>
                  <a:srgbClr val="0563C1"/>
                </a:solidFill>
                <a:ea typeface="Times New Roman" panose="02020603050405020304" pitchFamily="18" charset="0"/>
                <a:hlinkClick r:id="rId2"/>
              </a:rPr>
              <a:t>coloradosprings.gov/public-works/page/30th-street-corridor-development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7" name="Picture 6" descr="A person standing in a room&#10;&#10;Description automatically generated">
            <a:extLst>
              <a:ext uri="{FF2B5EF4-FFF2-40B4-BE49-F238E27FC236}">
                <a16:creationId xmlns:a16="http://schemas.microsoft.com/office/drawing/2014/main" id="{5312B12E-9338-49C1-89D4-0D1F795376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431884"/>
            <a:ext cx="5088687" cy="381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4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552575"/>
            <a:ext cx="729969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/>
              <a:t>Key Community Values</a:t>
            </a:r>
          </a:p>
          <a:p>
            <a:pPr algn="ctr"/>
            <a:r>
              <a:rPr lang="en-US" sz="1400" dirty="0"/>
              <a:t>(Advisory Committee June 21, 2017)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Rural Feel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Sense of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Nature/Wildlife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Natural Beauty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Connectivity, Safe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Water Quality/Drainage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Tourism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Recreation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Well Functioning, Long-Lasting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Multi-Modal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Community Collaboration</a:t>
            </a:r>
          </a:p>
        </p:txBody>
      </p:sp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C7D53CC-6324-4F23-A46A-182147B91D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317" y="2743200"/>
            <a:ext cx="4537683" cy="300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5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>
          <a:xfrm>
            <a:off x="1447800" y="1676400"/>
            <a:ext cx="5867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Recommended Typical Section 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854581" y="2971800"/>
            <a:ext cx="2603619" cy="297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Widen to the East</a:t>
            </a:r>
          </a:p>
          <a:p>
            <a:r>
              <a:rPr lang="en-US" sz="2000" dirty="0"/>
              <a:t>11-foot lanes</a:t>
            </a:r>
          </a:p>
          <a:p>
            <a:r>
              <a:rPr lang="en-US" sz="2000" dirty="0"/>
              <a:t>7-foot multiuse shoulders</a:t>
            </a:r>
          </a:p>
          <a:p>
            <a:r>
              <a:rPr lang="en-US" sz="2000" dirty="0"/>
              <a:t>Soldier pile wall (retaining wall)</a:t>
            </a:r>
          </a:p>
          <a:p>
            <a:r>
              <a:rPr lang="en-US" sz="2000" dirty="0"/>
              <a:t>Storm Sewer/Water Quality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B20E497-974B-4F3D-87C2-63F31F7C0F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2438400"/>
            <a:ext cx="518658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>
          <a:xfrm>
            <a:off x="1447800" y="1676400"/>
            <a:ext cx="5867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Recommended Typical Section 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C2E9B82-2088-4ED1-B821-11FF6FCBCF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2514600"/>
            <a:ext cx="887162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641</Words>
  <Application>Microsoft Office PowerPoint</Application>
  <PresentationFormat>On-screen Show (4:3)</PresentationFormat>
  <Paragraphs>173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MS Mincho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Public Involvement &amp; Communications</vt:lpstr>
      <vt:lpstr>Public/Neighborhood Meetings</vt:lpstr>
      <vt:lpstr>PowerPoint Presentation</vt:lpstr>
      <vt:lpstr>PowerPoint Presentation</vt:lpstr>
      <vt:lpstr>PowerPoint Presentation</vt:lpstr>
      <vt:lpstr>PowerPoint Presentation</vt:lpstr>
      <vt:lpstr>Traffic Safety and Congestion</vt:lpstr>
      <vt:lpstr>Preliminary Roundabout Design at Gateway Road</vt:lpstr>
      <vt:lpstr>Existing Gateway Road Intersection</vt:lpstr>
      <vt:lpstr>Gateway Road Roundabout &amp; Trail underpass</vt:lpstr>
      <vt:lpstr>Roundabout Benefits</vt:lpstr>
      <vt:lpstr>PowerPoint Presentation</vt:lpstr>
      <vt:lpstr>PowerPoint Presentation</vt:lpstr>
      <vt:lpstr>PowerPoint Presentation</vt:lpstr>
      <vt:lpstr>Required water quality ponds near GOTG Park at:  1- Chambers &amp; 2- Water Street</vt:lpstr>
      <vt:lpstr>Required underground water quality stormtrap 3- Fontanero</vt:lpstr>
      <vt:lpstr>Project Input</vt:lpstr>
    </vt:vector>
  </TitlesOfParts>
  <Company>City of Colorado Springs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Allen</dc:creator>
  <cp:lastModifiedBy>Steve.Murray</cp:lastModifiedBy>
  <cp:revision>80</cp:revision>
  <cp:lastPrinted>2019-09-10T21:23:38Z</cp:lastPrinted>
  <dcterms:created xsi:type="dcterms:W3CDTF">2018-12-18T16:53:32Z</dcterms:created>
  <dcterms:modified xsi:type="dcterms:W3CDTF">2019-10-09T19:17:05Z</dcterms:modified>
</cp:coreProperties>
</file>